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6" r:id="rId1"/>
  </p:sldMasterIdLst>
  <p:notesMasterIdLst>
    <p:notesMasterId r:id="rId20"/>
  </p:notesMasterIdLst>
  <p:handoutMasterIdLst>
    <p:handoutMasterId r:id="rId21"/>
  </p:handoutMasterIdLst>
  <p:sldIdLst>
    <p:sldId id="313" r:id="rId2"/>
    <p:sldId id="314" r:id="rId3"/>
    <p:sldId id="299" r:id="rId4"/>
    <p:sldId id="311" r:id="rId5"/>
    <p:sldId id="285" r:id="rId6"/>
    <p:sldId id="321" r:id="rId7"/>
    <p:sldId id="326" r:id="rId8"/>
    <p:sldId id="322" r:id="rId9"/>
    <p:sldId id="324" r:id="rId10"/>
    <p:sldId id="327" r:id="rId11"/>
    <p:sldId id="329" r:id="rId12"/>
    <p:sldId id="331" r:id="rId13"/>
    <p:sldId id="330" r:id="rId14"/>
    <p:sldId id="332" r:id="rId15"/>
    <p:sldId id="312" r:id="rId16"/>
    <p:sldId id="333" r:id="rId17"/>
    <p:sldId id="318" r:id="rId18"/>
    <p:sldId id="315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CFF"/>
    <a:srgbClr val="EC7320"/>
    <a:srgbClr val="F19455"/>
    <a:srgbClr val="2DA424"/>
    <a:srgbClr val="FFFFFF"/>
    <a:srgbClr val="28B810"/>
    <a:srgbClr val="FFFF99"/>
    <a:srgbClr val="BCE292"/>
    <a:srgbClr val="9A57CD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A2-4D00-B783-9780CD994B2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A2-4D00-B783-9780CD994B2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A2-4D00-B783-9780CD994B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A2-4D00-B783-9780CD994B23}"/>
              </c:ext>
            </c:extLst>
          </c:dPt>
          <c:cat>
            <c:strRef>
              <c:f>Лист1!$A$2:$A$5</c:f>
              <c:strCache>
                <c:ptCount val="2"/>
                <c:pt idx="0">
                  <c:v>on</c:v>
                </c:pt>
                <c:pt idx="1">
                  <c:v>off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A2-4D00-B783-9780CD99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1E-4967-A827-A118848323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1E-4967-A827-A1188483239D}"/>
              </c:ext>
            </c:extLst>
          </c:dPt>
          <c:cat>
            <c:strRef>
              <c:f>Лист1!$A$2:$A$3</c:f>
              <c:strCache>
                <c:ptCount val="2"/>
                <c:pt idx="0">
                  <c:v>on</c:v>
                </c:pt>
                <c:pt idx="1">
                  <c:v>off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E-4967-A827-A11884832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74-432E-8168-BBFD940D01A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74-432E-8168-BBFD940D01A9}"/>
              </c:ext>
            </c:extLst>
          </c:dPt>
          <c:cat>
            <c:strRef>
              <c:f>Лист1!$A$2:$A$3</c:f>
              <c:strCache>
                <c:ptCount val="2"/>
                <c:pt idx="0">
                  <c:v>on</c:v>
                </c:pt>
                <c:pt idx="1">
                  <c:v>off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74-432E-8168-BBFD940D0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4-4975-AADB-A7F857A481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04-4975-AADB-A7F857A4819D}"/>
              </c:ext>
            </c:extLst>
          </c:dPt>
          <c:cat>
            <c:strRef>
              <c:f>Лист1!$A$2:$A$3</c:f>
              <c:strCache>
                <c:ptCount val="2"/>
                <c:pt idx="0">
                  <c:v>on</c:v>
                </c:pt>
                <c:pt idx="1">
                  <c:v>off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04-4975-AADB-A7F857A48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51-4E97-B958-83B837289D0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51-4E97-B958-83B837289D0F}"/>
              </c:ext>
            </c:extLst>
          </c:dPt>
          <c:cat>
            <c:strRef>
              <c:f>Лист1!$A$2:$A$3</c:f>
              <c:strCache>
                <c:ptCount val="2"/>
                <c:pt idx="0">
                  <c:v>on</c:v>
                </c:pt>
                <c:pt idx="1">
                  <c:v>off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51-4E97-B958-83B837289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B-45A4-8EAF-8921ACBF895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B-45A4-8EAF-8921ACBF895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B-45A4-8EAF-8921ACBF895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B-45A4-8EAF-8921ACBF8951}"/>
              </c:ext>
            </c:extLst>
          </c:dPt>
          <c:cat>
            <c:strRef>
              <c:f>Лист1!$A$2:$A$5</c:f>
              <c:strCache>
                <c:ptCount val="2"/>
                <c:pt idx="0">
                  <c:v>on</c:v>
                </c:pt>
                <c:pt idx="1">
                  <c:v>off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DB-45A4-8EAF-8921ACBF8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50-40DE-B48C-9D3FA98460D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50-40DE-B48C-9D3FA98460D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50-40DE-B48C-9D3FA98460D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50-40DE-B48C-9D3FA98460DF}"/>
              </c:ext>
            </c:extLst>
          </c:dPt>
          <c:cat>
            <c:strRef>
              <c:f>Лист1!$A$2:$A$5</c:f>
              <c:strCache>
                <c:ptCount val="2"/>
                <c:pt idx="0">
                  <c:v>on</c:v>
                </c:pt>
                <c:pt idx="1">
                  <c:v>off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50-40DE-B48C-9D3FA9846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E6-4EE5-BDC7-3333672AC74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6-4EE5-BDC7-3333672AC749}"/>
              </c:ext>
            </c:extLst>
          </c:dPt>
          <c:cat>
            <c:strRef>
              <c:f>Лист1!$A$2:$A$3</c:f>
              <c:strCache>
                <c:ptCount val="2"/>
                <c:pt idx="0">
                  <c:v>on</c:v>
                </c:pt>
                <c:pt idx="1">
                  <c:v>off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6-4EE5-BDC7-3333672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9B9F4-1D40-428A-9566-046CAB7556E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B16DB-A00B-4B94-888F-0951DA134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85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844E5-0E62-49A0-8171-73AC5166F8C5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A3B32-4CB0-431B-96FE-10EA06361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01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3B32-4CB0-431B-96FE-10EA06361D5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3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3B32-4CB0-431B-96FE-10EA06361D5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3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D09-1974-4DC9-9ACA-CFAD5000C0FF}" type="datetime1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7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DC5-C097-4DD5-BA35-BBDC425AF4EF}" type="datetime1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5464-DA09-4EC7-AABC-5C75B50677C3}" type="datetime1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8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22D-57B4-400E-A5C0-6D2F21125D79}" type="datetime1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7B00-213A-4981-8F52-4EFB44745031}" type="datetime1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2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FEA-2C06-40C7-84EE-B1D2E5257D94}" type="datetime1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92E7-0F21-4BA3-8711-2BB7B0C40C87}" type="datetime1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3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3CFA-9C92-4CD1-9D97-21E1760A0830}" type="datetime1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04-A186-49DB-A3AD-2D17D7C9D8FC}" type="datetime1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3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6CFB-3BB6-41FC-9EA9-257D8B277748}" type="datetime1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3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0C9C-B36A-4DB3-898C-0BE9D1997379}" type="datetime1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5B30-6788-4389-9C36-B3E9F2D191EB}" type="datetime1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г. 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F432-6255-49C8-B52C-27B3CD9C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6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hyperlink" Target="https://www.weather.gov/" TargetMode="External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hyperlink" Target="http://www.meteorf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hyperlink" Target="https://www.metoffice.gov.uk/" TargetMode="External"/><Relationship Id="rId10" Type="http://schemas.openxmlformats.org/officeDocument/2006/relationships/chart" Target="../charts/chart5.xml"/><Relationship Id="rId4" Type="http://schemas.openxmlformats.org/officeDocument/2006/relationships/hyperlink" Target="http://www.dwd.de/" TargetMode="External"/><Relationship Id="rId9" Type="http://schemas.openxmlformats.org/officeDocument/2006/relationships/chart" Target="../charts/chart4.xml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file:///C:\WORK\HTDOCS\ROADS\yavl\+6.gif" TargetMode="External"/><Relationship Id="rId3" Type="http://schemas.openxmlformats.org/officeDocument/2006/relationships/image" Target="../media/image17.png"/><Relationship Id="rId7" Type="http://schemas.openxmlformats.org/officeDocument/2006/relationships/image" Target="file:///C:\WORK\HTDOCS\ROADS\yavl\+1.gif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1.png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file:///C:\WORK\HTDOCS\ROADS\yavl\+8.gif" TargetMode="External"/><Relationship Id="rId5" Type="http://schemas.openxmlformats.org/officeDocument/2006/relationships/image" Target="../media/image19.png"/><Relationship Id="rId15" Type="http://schemas.openxmlformats.org/officeDocument/2006/relationships/image" Target="file:///C:\WORK\HTDOCS\ROADS\yavl\+2.gif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file:///C:\WORK\HTDOCS\ROADS\yavl\+5.gif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http://pogoda.nsk.su/gidro/znak/yavl/binokl.gif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5" Type="http://schemas.openxmlformats.org/officeDocument/2006/relationships/image" Target="../media/image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9778" y="6149370"/>
            <a:ext cx="11702257" cy="629103"/>
            <a:chOff x="309778" y="5973547"/>
            <a:chExt cx="11457911" cy="828381"/>
          </a:xfrm>
        </p:grpSpPr>
        <p:sp>
          <p:nvSpPr>
            <p:cNvPr id="3" name="TextBox 2"/>
            <p:cNvSpPr txBox="1"/>
            <p:nvPr/>
          </p:nvSpPr>
          <p:spPr>
            <a:xfrm>
              <a:off x="309778" y="6396658"/>
              <a:ext cx="2768091" cy="40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</a:t>
              </a:r>
              <a:endPara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5931" y="5973547"/>
              <a:ext cx="1661758" cy="73088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69184" y="697727"/>
            <a:ext cx="117022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«РИСК-АГРО»:</a:t>
            </a:r>
          </a:p>
          <a:p>
            <a:pPr marL="457200" indent="-45720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ПРИРОДНЫМИ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</a:t>
            </a:r>
          </a:p>
          <a:p>
            <a:pPr marL="457200" indent="-45720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АПК</a:t>
            </a:r>
          </a:p>
          <a:p>
            <a:pPr marL="457200" indent="-457200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центр устойчивого энергетического развития»</a:t>
            </a:r>
          </a:p>
          <a:p>
            <a:pPr marL="457200" indent="-45720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эгидой ЮНЕСКО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6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5920" y="6327677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17" t="13259" r="5083" b="6148"/>
          <a:stretch/>
        </p:blipFill>
        <p:spPr>
          <a:xfrm>
            <a:off x="526987" y="1276567"/>
            <a:ext cx="9714285" cy="4839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478" y="192570"/>
            <a:ext cx="11900444" cy="104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ИАС ХП в составе ГИСП (1 этап, 2019):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- решена проблема доставки достоверных ГМ-данных!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0532939">
            <a:off x="2967179" y="4164615"/>
            <a:ext cx="1612805" cy="131232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9244616">
            <a:off x="1158264" y="4617079"/>
            <a:ext cx="1139541" cy="67458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81417" y="1443215"/>
            <a:ext cx="808105" cy="4267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64507" y="2103007"/>
            <a:ext cx="35813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пожарной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48-часовый прогноз осадков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48-часовой прогноз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20.11.2019: 14.23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 rot="19244616">
            <a:off x="1797655" y="3813420"/>
            <a:ext cx="1158808" cy="70457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902925" y="4201543"/>
            <a:ext cx="808105" cy="26221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902925" y="2921578"/>
            <a:ext cx="373194" cy="60470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26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15450" y="6356350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478" y="192570"/>
            <a:ext cx="107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ИАС ХП в составе ГИСП (1 этап, 2019)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визуализация модели распространения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загрязняющих веществ с учетом текущей погоды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7917" t="7037" r="32604" b="17963"/>
          <a:stretch/>
        </p:blipFill>
        <p:spPr>
          <a:xfrm>
            <a:off x="4877922" y="1346129"/>
            <a:ext cx="6475878" cy="45932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8110" t="6752" r="48163" b="7664"/>
          <a:stretch/>
        </p:blipFill>
        <p:spPr>
          <a:xfrm>
            <a:off x="304163" y="1346129"/>
            <a:ext cx="4172095" cy="459322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16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F432-6255-49C8-B52C-27B3CD9CC4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79304" y="2524539"/>
            <a:ext cx="4745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ПРЕДПРИЯТИЙ АПК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11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7806" y="6327677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26381" t="10450" r="26226" b="6540"/>
          <a:stretch/>
        </p:blipFill>
        <p:spPr bwMode="auto">
          <a:xfrm>
            <a:off x="5581649" y="357027"/>
            <a:ext cx="2389981" cy="3405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t="10642" r="26389" b="6537"/>
          <a:stretch/>
        </p:blipFill>
        <p:spPr bwMode="auto">
          <a:xfrm>
            <a:off x="3667918" y="2614137"/>
            <a:ext cx="2382042" cy="3324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26746" t="11030" r="26746" b="5569"/>
          <a:stretch/>
        </p:blipFill>
        <p:spPr bwMode="auto">
          <a:xfrm>
            <a:off x="7417593" y="2614136"/>
            <a:ext cx="2386013" cy="3324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1030" r="26665" b="6344"/>
          <a:stretch/>
        </p:blipFill>
        <p:spPr bwMode="auto">
          <a:xfrm>
            <a:off x="9339263" y="357027"/>
            <a:ext cx="2300287" cy="3256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576840" y="357027"/>
            <a:ext cx="4661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 (2017)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визуализация специализированных данных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АГРОпрогнозов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фактической	 погоды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(действует с 2017)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44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9117806" y="6327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9856" y="321457"/>
            <a:ext cx="1146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РИСК </a:t>
            </a:r>
            <a:r>
              <a:rPr lang="ru-RU" alt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АГРО: инструмент для применения  технологий </a:t>
            </a:r>
            <a:r>
              <a:rPr lang="ru-RU" alt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защиты растений</a:t>
            </a:r>
            <a:r>
              <a:rPr lang="ru-RU" alt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 логистики</a:t>
            </a:r>
            <a:r>
              <a:rPr lang="ru-RU" altLang="ru-RU" dirty="0" smtClean="0"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085" y="1029006"/>
            <a:ext cx="11768053" cy="64633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контроль + п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рогноз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численности,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вспышек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размножения и динамики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миграций;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обоснование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выбора + управление технологий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защиты, выращивания, хранения, логистики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7902" y="2253095"/>
            <a:ext cx="8382000" cy="24468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√   факт+ прогноз: Температуры, Ветра (скорость + направление),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15м/с;</a:t>
            </a:r>
          </a:p>
          <a:p>
            <a:pPr lvl="0">
              <a:lnSpc>
                <a:spcPct val="15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err="1" smtClean="0">
                <a:latin typeface="Times New Roman" pitchFamily="18" charset="0"/>
                <a:cs typeface="Times New Roman" pitchFamily="18" charset="0"/>
              </a:rPr>
              <a:t>ретроанализ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 и прогноз засухи;</a:t>
            </a:r>
          </a:p>
          <a:p>
            <a:pPr lvl="0">
              <a:lnSpc>
                <a:spcPct val="15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√   факт +п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рогноз осадков  в период </a:t>
            </a:r>
            <a:r>
              <a:rPr lang="ru-RU" b="1" kern="0" dirty="0" err="1" smtClean="0">
                <a:latin typeface="Times New Roman" pitchFamily="18" charset="0"/>
                <a:cs typeface="Times New Roman" pitchFamily="18" charset="0"/>
              </a:rPr>
              <a:t>выплода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миграций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15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√   ф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акт +прогноз Влажности в период миграций;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√   ф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+ прогноз уровня снежного покрова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09" y="4642194"/>
            <a:ext cx="1885755" cy="151854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43" y="3096077"/>
            <a:ext cx="1905597" cy="12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949542" y="4104515"/>
            <a:ext cx="190559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Хлопковая совка</a:t>
            </a:r>
            <a:endParaRPr lang="ru-RU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9949542" y="5732841"/>
            <a:ext cx="1905597" cy="3462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Стадные саранчовые</a:t>
            </a:r>
            <a:endParaRPr lang="ru-RU" alt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5957" y="5245597"/>
            <a:ext cx="843790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АГРО</a:t>
            </a:r>
          </a:p>
        </p:txBody>
      </p:sp>
      <p:sp>
        <p:nvSpPr>
          <p:cNvPr id="25" name="Стрелка вверх 24"/>
          <p:cNvSpPr/>
          <p:nvPr/>
        </p:nvSpPr>
        <p:spPr>
          <a:xfrm>
            <a:off x="1748325" y="4642194"/>
            <a:ext cx="484632" cy="671168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825957" y="1727519"/>
            <a:ext cx="491214" cy="438488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7941527" y="4651664"/>
            <a:ext cx="484632" cy="671168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8641043" y="1739920"/>
            <a:ext cx="491214" cy="438488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42" y="1754934"/>
            <a:ext cx="1891622" cy="125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9903505" y="2632530"/>
            <a:ext cx="1905597" cy="3462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Колорадский жук</a:t>
            </a:r>
            <a:endParaRPr lang="ru-RU" alt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97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48553" y="929333"/>
            <a:ext cx="11452947" cy="49705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ЛАЙТ, СТАНДАРТ, СТАНДАРТ +: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ДАННЫЕ: погода-факт, погода-прогноз,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агропрогнозы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СПРАВКИ: формирование, предоставление он-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лайн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ВИЗУАЛИЗАЦИЯ: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графики, карты, таблицы.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 +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СПЕЦИАЛЬНЫЕ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ПРОГНОЗЫ: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 внедрение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 специализированных прогнозов различной заблаговременности под потребности производства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НАСТРОЙКА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под Ваши критерии;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ДОПОЛНИТЕЛЬНЫЕ ДАННЫЕ: подготовка специализированных данных для производственной аналитики;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СЕТЬ: формирование локальной сети мониторинга с возможностью интеграции в ЕГФД;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ИНТЕГРАЦИЯ С АСУ ПРЕДПРИЯТИЯ.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4348"/>
            <a:ext cx="977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«РИСК-АГРО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ПАКЕТЫ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СЕРВИСОВ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58300" y="6334112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12" y="-353"/>
            <a:ext cx="4571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3742" y="6291033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1771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7638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АГРО: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СТАЖИРОВКИ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89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6130" y="6333351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3C8E1-3825-4DE9-979E-5BFAC5BF63B6}"/>
              </a:ext>
            </a:extLst>
          </p:cNvPr>
          <p:cNvSpPr txBox="1"/>
          <p:nvPr/>
        </p:nvSpPr>
        <p:spPr>
          <a:xfrm>
            <a:off x="147530" y="522122"/>
            <a:ext cx="1179047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Sanskrit Tex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06382-3442-47CC-AB9D-C6628EA7F469}"/>
              </a:ext>
            </a:extLst>
          </p:cNvPr>
          <p:cNvSpPr txBox="1"/>
          <p:nvPr/>
        </p:nvSpPr>
        <p:spPr>
          <a:xfrm>
            <a:off x="376130" y="522122"/>
            <a:ext cx="475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«РИСК-АГРО»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ИСПОЛНИТЕЛИ, ВКЛАД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8860" y="1469350"/>
            <a:ext cx="11790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МЕЖДУНАРОДНЫЙ ЦЕНТР УСТОЙЧИВОГО ЭНЕРГЕТИЧЕСКОГО РАЗВИТИЯ ПОД ЭГИДОЙ ЮНЕСКО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МЦУЭР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, г. Москва: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управление проектом, методическое сопровождение, производственная база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стажировок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ЗАПАДНО-СИБИРСКОЕ МЕТЕОАГЕНТСТВО (ЗСМА), г. Новосибирск, ФОБОС, г. Москва, НАУЧНО-МЕТОДИЧЕСКИЙ ЦЕНТР «СИБИРЬ» (НМЦ «СИБИРЬ»), г. Новосибирск: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гидрометдеятельность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юридическое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сопровождение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 СВЯЗИ 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(НИИССУ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г. Москва: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база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стажировок, монтаж, обслуживание, утилизация оборудования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512" y="-353"/>
            <a:ext cx="4571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10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3772" y="6356350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547" y="1396141"/>
            <a:ext cx="1001110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ЦЕНТР УСТОЙЧИВОГО ЭНЕРГЕТИЧЕСКОГО РАЗВИТИЯ»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эгидой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117292, Россия, Москва, 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Кедрова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8, стр. 2,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этаж,   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   +7 /495/ 641 04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Диляра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Булатовна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к.г.-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директор Департамента экологического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karimova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@isedc-u.com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+7 926 217 67 99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www.isedc-u.com</a:t>
            </a:r>
            <a:endParaRPr lang="ru-RU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80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641" y="473992"/>
            <a:ext cx="113642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ЭКСПЕРИМЕНТ:  ОЦЕНИТЬ КАЧЕСТВО СЕРВИСА ПРЕДОСТАВЛЕНИЯ ГИДРОМЕТУСЛУГ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ДЛЯ КОНЕЧНОГО ПОЛЬЗОВАТЕЛЯ В РОССИИ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сервиса: скорость реакции на запрос, время обсуждения запроса,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сервиса без дополнительных условий;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Результат обращения: есть/нет.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рабочих дней.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571" y="4130566"/>
            <a:ext cx="11262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     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погоды на 1 сутки по территории: Новосибирск-Томск-Омск-Барнаул-Кемерово;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    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погоды на 3-5 суток по территории: Новосибирск-Томск-Омск-Барнаул-Кемерово;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    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температуры, ветра, осадков вдоль федеральных трасс по территории: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Новосибирск-Томск-Омск-Барнаул-Кемерово.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68" y="2416332"/>
            <a:ext cx="2392279" cy="17142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F47BC6-E0C6-48DC-B1E9-627897767D32}"/>
              </a:ext>
            </a:extLst>
          </p:cNvPr>
          <p:cNvSpPr/>
          <p:nvPr/>
        </p:nvSpPr>
        <p:spPr>
          <a:xfrm>
            <a:off x="55512" y="-353"/>
            <a:ext cx="45719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807919" y="6400799"/>
            <a:ext cx="254000" cy="342887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3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64224" y="106767"/>
            <a:ext cx="9433906" cy="12326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561" y="284502"/>
            <a:ext cx="11245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ОЦЕНКА КАЧЕСТВА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ПРЕДОСТАВЛЕНИЯ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ГИДРОМЕТУСЛУГ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КОНЕЧНОГО ПОЛЬЗОВАТЕЛЯ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204" y="5159718"/>
            <a:ext cx="11768865" cy="826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оперативного предоставления </a:t>
            </a:r>
            <a:r>
              <a:rPr lang="ru-RU" sz="2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гидрометинформации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ответственных решений конечному потребителю в России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не доступен.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93865"/>
              </p:ext>
            </p:extLst>
          </p:nvPr>
        </p:nvGraphicFramePr>
        <p:xfrm>
          <a:off x="498719" y="1431702"/>
          <a:ext cx="10964916" cy="3513031"/>
        </p:xfrm>
        <a:graphic>
          <a:graphicData uri="http://schemas.openxmlformats.org/drawingml/2006/table">
            <a:tbl>
              <a:tblPr firstRow="1" firstCol="1" bandRow="1"/>
              <a:tblGrid>
                <a:gridCol w="2233971">
                  <a:extLst>
                    <a:ext uri="{9D8B030D-6E8A-4147-A177-3AD203B41FA5}">
                      <a16:colId xmlns:a16="http://schemas.microsoft.com/office/drawing/2014/main" val="936708667"/>
                    </a:ext>
                  </a:extLst>
                </a:gridCol>
                <a:gridCol w="923512">
                  <a:extLst>
                    <a:ext uri="{9D8B030D-6E8A-4147-A177-3AD203B41FA5}">
                      <a16:colId xmlns:a16="http://schemas.microsoft.com/office/drawing/2014/main" val="26189829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27627096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5963294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134554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6169663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9829842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962814473"/>
                    </a:ext>
                  </a:extLst>
                </a:gridCol>
                <a:gridCol w="1241533">
                  <a:extLst>
                    <a:ext uri="{9D8B030D-6E8A-4147-A177-3AD203B41FA5}">
                      <a16:colId xmlns:a16="http://schemas.microsoft.com/office/drawing/2014/main" val="2909688147"/>
                    </a:ext>
                  </a:extLst>
                </a:gridCol>
              </a:tblGrid>
              <a:tr h="439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КОРЕЯ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БЕЛОРУССИЯ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834731"/>
                  </a:ext>
                </a:extLst>
              </a:tr>
              <a:tr h="631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ПЕРЕАДРЕСАЦИЯ В ДРУГУЮ МЕТЕОСЛУЖБУ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872067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УТОЧНЕНИЕ СОСТАВА ДАННЫХ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часа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593712"/>
                  </a:ext>
                </a:extLst>
              </a:tr>
              <a:tr h="631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УТОЧНЕНИЕ УДОБНЫХ СПОСОБОВ ДОСТАВКИ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---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часа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72807"/>
                  </a:ext>
                </a:extLst>
              </a:tr>
              <a:tr h="631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УТОЧНЕНИЕ СТОИМОСТИ ДАННЫХ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362250"/>
                  </a:ext>
                </a:extLst>
              </a:tr>
              <a:tr h="245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6713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F47BC6-E0C6-48DC-B1E9-627897767D32}"/>
              </a:ext>
            </a:extLst>
          </p:cNvPr>
          <p:cNvSpPr/>
          <p:nvPr/>
        </p:nvSpPr>
        <p:spPr>
          <a:xfrm>
            <a:off x="55512" y="-353"/>
            <a:ext cx="45719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331" y="6367455"/>
            <a:ext cx="2701597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05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550" y="747600"/>
            <a:ext cx="11727454" cy="5416258"/>
            <a:chOff x="-426900" y="7684"/>
            <a:chExt cx="12162707" cy="5615105"/>
          </a:xfrm>
        </p:grpSpPr>
        <p:sp>
          <p:nvSpPr>
            <p:cNvPr id="3" name="TextBox 2"/>
            <p:cNvSpPr txBox="1"/>
            <p:nvPr/>
          </p:nvSpPr>
          <p:spPr>
            <a:xfrm>
              <a:off x="-426900" y="896480"/>
              <a:ext cx="2051475" cy="35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ФАКТИЧЕСКИЕ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403837" y="2597531"/>
              <a:ext cx="1836370" cy="35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ПРОГНОЗНЫЕ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397206" y="5081510"/>
              <a:ext cx="1854878" cy="35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БЕСПЛАТНЫЕ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9323" y="42258"/>
              <a:ext cx="0" cy="55805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525351" y="44301"/>
              <a:ext cx="2446398" cy="5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РОССИЯ</a:t>
              </a:r>
            </a:p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http://www.meteorf.ru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/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08400" y="44301"/>
              <a:ext cx="2690560" cy="5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</a:t>
              </a:r>
            </a:p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https://www.weather.gov/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16972" y="28006"/>
              <a:ext cx="2204625" cy="5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ГЕРМАНИЯ</a:t>
              </a:r>
            </a:p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http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://www.dwd.de/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54832" y="7684"/>
              <a:ext cx="3080975" cy="5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ВЕЛИКОБРИТАНИЯ</a:t>
              </a:r>
            </a:p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https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://www.metoffice.gov.uk/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938324722"/>
                </p:ext>
              </p:extLst>
            </p:nvPr>
          </p:nvGraphicFramePr>
          <p:xfrm>
            <a:off x="1626470" y="723284"/>
            <a:ext cx="2151692" cy="15194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771613601"/>
                </p:ext>
              </p:extLst>
            </p:nvPr>
          </p:nvGraphicFramePr>
          <p:xfrm>
            <a:off x="4374539" y="723285"/>
            <a:ext cx="1587850" cy="1535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2476965713"/>
                </p:ext>
              </p:extLst>
            </p:nvPr>
          </p:nvGraphicFramePr>
          <p:xfrm>
            <a:off x="6969985" y="728245"/>
            <a:ext cx="1498602" cy="1548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val="3991957637"/>
                </p:ext>
              </p:extLst>
            </p:nvPr>
          </p:nvGraphicFramePr>
          <p:xfrm>
            <a:off x="8955327" y="738663"/>
            <a:ext cx="2218671" cy="1581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5" name="Диаграмма 14"/>
            <p:cNvGraphicFramePr/>
            <p:nvPr>
              <p:extLst>
                <p:ext uri="{D42A27DB-BD31-4B8C-83A1-F6EECF244321}">
                  <p14:modId xmlns:p14="http://schemas.microsoft.com/office/powerpoint/2010/main" val="2458943692"/>
                </p:ext>
              </p:extLst>
            </p:nvPr>
          </p:nvGraphicFramePr>
          <p:xfrm>
            <a:off x="1906114" y="2298806"/>
            <a:ext cx="1631515" cy="15623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51520386"/>
                </p:ext>
              </p:extLst>
            </p:nvPr>
          </p:nvGraphicFramePr>
          <p:xfrm>
            <a:off x="4324436" y="2404995"/>
            <a:ext cx="1775912" cy="15194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:p14="http://schemas.microsoft.com/office/powerpoint/2010/main" val="4035489035"/>
                </p:ext>
              </p:extLst>
            </p:nvPr>
          </p:nvGraphicFramePr>
          <p:xfrm>
            <a:off x="6869661" y="2363719"/>
            <a:ext cx="1592540" cy="1509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132251027"/>
                </p:ext>
              </p:extLst>
            </p:nvPr>
          </p:nvGraphicFramePr>
          <p:xfrm>
            <a:off x="9309622" y="2358884"/>
            <a:ext cx="1663178" cy="15194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-426900" y="4284972"/>
              <a:ext cx="2096168" cy="6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Архивные данные: глубина, г.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72460" y="4284972"/>
              <a:ext cx="1151997" cy="38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1867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73565" y="4342957"/>
              <a:ext cx="1003012" cy="38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1948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71815" y="4302744"/>
              <a:ext cx="1098116" cy="38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1989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0256" y="4284972"/>
              <a:ext cx="1266718" cy="38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1970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68309" y="4949503"/>
              <a:ext cx="936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69528" y="5058461"/>
              <a:ext cx="899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314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15205" y="5026117"/>
              <a:ext cx="637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198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94812" y="4958793"/>
              <a:ext cx="1107292" cy="38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138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40943" y="273297"/>
            <a:ext cx="959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Общедоступные сервисы/данные национальных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гидрометеослужб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BF47BC6-E0C6-48DC-B1E9-627897767D32}"/>
              </a:ext>
            </a:extLst>
          </p:cNvPr>
          <p:cNvSpPr/>
          <p:nvPr/>
        </p:nvSpPr>
        <p:spPr>
          <a:xfrm>
            <a:off x="55512" y="-353"/>
            <a:ext cx="45719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9322157" y="6367455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29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778" y="149935"/>
            <a:ext cx="11733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УПРАВЛЯЮЩАЯ СИСТЕМА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«РИСК-АГРО»: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457200" indent="-4572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457200" indent="-4572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12" y="-353"/>
            <a:ext cx="4571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19118" y="2275093"/>
            <a:ext cx="11541654" cy="39395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«РИСК-АГРО»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пециализированная ИТ-система: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ПРЕДОСТАВЛЯЕТ: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оперативную (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метеоинформацию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режиме поступления данных из государственной сети мониторинга, дополнительной локальной сети (при необходимости);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прогностическую (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метеоинформации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нужной заблаговременностью;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экстренную (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метеоинформацию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СОЗДАЕТ: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единую информационная инфраструктуру для обеспечения оперативного,  ответственного принятий решений по управлению природными рисками (какая опасность, кому грозит, что и как спасать, куда бежать, когда закончится);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Д) инструмент для полноценного сотрудничества со страховыми компаниями, спасательными службами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776619" y="6416944"/>
            <a:ext cx="266700" cy="341242"/>
          </a:xfrm>
        </p:spPr>
        <p:txBody>
          <a:bodyPr/>
          <a:lstStyle/>
          <a:p>
            <a:fld id="{B889F432-6255-49C8-B52C-27B3CD9CC47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895" y="6330528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3712" y="1268760"/>
            <a:ext cx="288032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779" y="260169"/>
            <a:ext cx="1168591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ИУС «РИСК-АГРО»:  ПРИНЦИПИАЛЬНАЯ СХЕМА                                                                                                                                        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224" y="1243878"/>
            <a:ext cx="1065922" cy="9387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SYNOP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КНО1</a:t>
            </a:r>
          </a:p>
          <a:p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GRIB</a:t>
            </a:r>
          </a:p>
          <a:p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WAREP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32263" y="670696"/>
            <a:ext cx="5954949" cy="4428329"/>
            <a:chOff x="2246108" y="1068491"/>
            <a:chExt cx="6070308" cy="4839037"/>
          </a:xfrm>
        </p:grpSpPr>
        <p:sp>
          <p:nvSpPr>
            <p:cNvPr id="7" name="TextBox 6"/>
            <p:cNvSpPr txBox="1"/>
            <p:nvPr/>
          </p:nvSpPr>
          <p:spPr>
            <a:xfrm>
              <a:off x="2246108" y="1068491"/>
              <a:ext cx="5798832" cy="48390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0800">
              <a:noFill/>
            </a:ln>
          </p:spPr>
          <p:txBody>
            <a:bodyPr vert="horz" wrap="square" rtlCol="0">
              <a:spAutoFit/>
            </a:bodyPr>
            <a:lstStyle/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4"/>
            <p:cNvGrpSpPr/>
            <p:nvPr/>
          </p:nvGrpSpPr>
          <p:grpSpPr>
            <a:xfrm>
              <a:off x="5004048" y="1700808"/>
              <a:ext cx="3312368" cy="3471988"/>
              <a:chOff x="4313702" y="1361392"/>
              <a:chExt cx="7532776" cy="5516723"/>
            </a:xfrm>
          </p:grpSpPr>
          <p:pic>
            <p:nvPicPr>
              <p:cNvPr id="27" name="Picture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942880" y="5137093"/>
                <a:ext cx="696862" cy="750070"/>
              </a:xfrm>
              <a:prstGeom prst="rect">
                <a:avLst/>
              </a:prstGeom>
              <a:effectLst/>
            </p:spPr>
          </p:pic>
          <p:grpSp>
            <p:nvGrpSpPr>
              <p:cNvPr id="28" name="Группа 44"/>
              <p:cNvGrpSpPr/>
              <p:nvPr/>
            </p:nvGrpSpPr>
            <p:grpSpPr>
              <a:xfrm>
                <a:off x="4313702" y="1361392"/>
                <a:ext cx="2684836" cy="1376463"/>
                <a:chOff x="8249054" y="4630367"/>
                <a:chExt cx="2684836" cy="1376463"/>
              </a:xfrm>
              <a:scene3d>
                <a:camera prst="orthographicFront">
                  <a:rot lat="600000" lon="19200000" rev="0"/>
                </a:camera>
                <a:lightRig rig="threePt" dir="t"/>
              </a:scene3d>
            </p:grpSpPr>
            <p:sp>
              <p:nvSpPr>
                <p:cNvPr id="91" name="Прямоугольник 90"/>
                <p:cNvSpPr/>
                <p:nvPr/>
              </p:nvSpPr>
              <p:spPr>
                <a:xfrm>
                  <a:off x="8249056" y="4630367"/>
                  <a:ext cx="2684834" cy="13764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92" name="Рисунок 91"/>
                <p:cNvPicPr>
                  <a:picLocks/>
                </p:cNvPicPr>
                <p:nvPr/>
              </p:nvPicPr>
              <p:blipFill rotWithShape="1">
                <a:blip r:embed="rId3" cstate="print"/>
                <a:srcRect l="39665" t="9344" r="7915" b="8089"/>
                <a:stretch/>
              </p:blipFill>
              <p:spPr>
                <a:xfrm>
                  <a:off x="9289914" y="4686300"/>
                  <a:ext cx="1584000" cy="1260000"/>
                </a:xfrm>
                <a:prstGeom prst="rect">
                  <a:avLst/>
                </a:prstGeom>
              </p:spPr>
            </p:pic>
            <p:cxnSp>
              <p:nvCxnSpPr>
                <p:cNvPr id="93" name="Прямая соединительная линия 47"/>
                <p:cNvCxnSpPr/>
                <p:nvPr/>
              </p:nvCxnSpPr>
              <p:spPr>
                <a:xfrm>
                  <a:off x="9231546" y="4696028"/>
                  <a:ext cx="0" cy="120866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8507736" y="5524295"/>
                  <a:ext cx="762722" cy="416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sz="1100" b="1" i="1" dirty="0">
                    <a:solidFill>
                      <a:srgbClr val="FF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8249054" y="4676575"/>
                  <a:ext cx="982490" cy="1026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>
                      <a:latin typeface="Arial Narrow" panose="020B0606020202030204" pitchFamily="34" charset="0"/>
                    </a:rPr>
                    <a:t>МОДЕЛЬ РАЗВИТИЯ ЧС</a:t>
                  </a:r>
                </a:p>
                <a:p>
                  <a:r>
                    <a:rPr lang="ru-RU" sz="600" b="1" dirty="0">
                      <a:latin typeface="Arial Narrow" panose="020B0606020202030204" pitchFamily="34" charset="0"/>
                    </a:rPr>
                    <a:t> на 12:00</a:t>
                  </a:r>
                </a:p>
              </p:txBody>
            </p:sp>
            <p:sp>
              <p:nvSpPr>
                <p:cNvPr id="96" name="Freeform 83"/>
                <p:cNvSpPr>
                  <a:spLocks noEditPoints="1"/>
                </p:cNvSpPr>
                <p:nvPr/>
              </p:nvSpPr>
              <p:spPr bwMode="auto">
                <a:xfrm>
                  <a:off x="8285235" y="5488336"/>
                  <a:ext cx="288000" cy="432000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24" y="55"/>
                    </a:cxn>
                    <a:cxn ang="0">
                      <a:pos x="20" y="58"/>
                    </a:cxn>
                    <a:cxn ang="0">
                      <a:pos x="16" y="55"/>
                    </a:cxn>
                    <a:cxn ang="0">
                      <a:pos x="2" y="26"/>
                    </a:cxn>
                    <a:cxn ang="0">
                      <a:pos x="0" y="19"/>
                    </a:cxn>
                    <a:cxn ang="0">
                      <a:pos x="20" y="0"/>
                    </a:cxn>
                    <a:cxn ang="0">
                      <a:pos x="39" y="19"/>
                    </a:cxn>
                    <a:cxn ang="0">
                      <a:pos x="38" y="26"/>
                    </a:cxn>
                    <a:cxn ang="0">
                      <a:pos x="20" y="9"/>
                    </a:cxn>
                    <a:cxn ang="0">
                      <a:pos x="10" y="19"/>
                    </a:cxn>
                    <a:cxn ang="0">
                      <a:pos x="20" y="29"/>
                    </a:cxn>
                    <a:cxn ang="0">
                      <a:pos x="30" y="19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39" h="58">
                      <a:moveTo>
                        <a:pt x="38" y="26"/>
                      </a:move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3" y="57"/>
                        <a:pt x="22" y="58"/>
                        <a:pt x="20" y="58"/>
                      </a:cubicBezTo>
                      <a:cubicBezTo>
                        <a:pt x="18" y="58"/>
                        <a:pt x="16" y="57"/>
                        <a:pt x="16" y="5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4"/>
                        <a:pt x="0" y="21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1" y="0"/>
                        <a:pt x="39" y="8"/>
                        <a:pt x="39" y="19"/>
                      </a:cubicBezTo>
                      <a:cubicBezTo>
                        <a:pt x="39" y="21"/>
                        <a:pt x="39" y="24"/>
                        <a:pt x="38" y="26"/>
                      </a:cubicBezTo>
                      <a:close/>
                      <a:moveTo>
                        <a:pt x="20" y="9"/>
                      </a:moveTo>
                      <a:cubicBezTo>
                        <a:pt x="15" y="9"/>
                        <a:pt x="10" y="14"/>
                        <a:pt x="10" y="19"/>
                      </a:cubicBezTo>
                      <a:cubicBezTo>
                        <a:pt x="10" y="24"/>
                        <a:pt x="15" y="29"/>
                        <a:pt x="20" y="29"/>
                      </a:cubicBezTo>
                      <a:cubicBezTo>
                        <a:pt x="25" y="29"/>
                        <a:pt x="30" y="24"/>
                        <a:pt x="30" y="19"/>
                      </a:cubicBezTo>
                      <a:cubicBezTo>
                        <a:pt x="30" y="14"/>
                        <a:pt x="25" y="9"/>
                        <a:pt x="20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pic>
            <p:nvPicPr>
              <p:cNvPr id="29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609023" y="1652586"/>
                <a:ext cx="1080576" cy="1080575"/>
              </a:xfrm>
              <a:prstGeom prst="rect">
                <a:avLst/>
              </a:prstGeom>
            </p:spPr>
          </p:pic>
          <p:pic>
            <p:nvPicPr>
              <p:cNvPr id="30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2880" y="3192034"/>
                <a:ext cx="532458" cy="760161"/>
              </a:xfrm>
              <a:prstGeom prst="rect">
                <a:avLst/>
              </a:prstGeom>
              <a:effectLst/>
            </p:spPr>
          </p:pic>
          <p:pic>
            <p:nvPicPr>
              <p:cNvPr id="31" name="Picture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942880" y="4336187"/>
                <a:ext cx="302804" cy="338809"/>
              </a:xfrm>
              <a:prstGeom prst="rect">
                <a:avLst/>
              </a:prstGeom>
              <a:effectLst>
                <a:outerShdw blurRad="635000" dist="381000" algn="l" rotWithShape="0">
                  <a:schemeClr val="bg1">
                    <a:lumMod val="85000"/>
                    <a:alpha val="40000"/>
                  </a:schemeClr>
                </a:outerShdw>
              </a:effec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274830" y="6388378"/>
                <a:ext cx="3571648" cy="489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Группа 37"/>
              <p:cNvGrpSpPr/>
              <p:nvPr/>
            </p:nvGrpSpPr>
            <p:grpSpPr>
              <a:xfrm>
                <a:off x="5481041" y="1361392"/>
                <a:ext cx="2731183" cy="1376463"/>
                <a:chOff x="4498493" y="4380471"/>
                <a:chExt cx="2731183" cy="1376463"/>
              </a:xfrm>
              <a:scene3d>
                <a:camera prst="orthographicFront">
                  <a:rot lat="600000" lon="19200000" rev="0"/>
                </a:camera>
                <a:lightRig rig="threePt" dir="t"/>
              </a:scene3d>
            </p:grpSpPr>
            <p:sp>
              <p:nvSpPr>
                <p:cNvPr id="85" name="Прямоугольник 84"/>
                <p:cNvSpPr/>
                <p:nvPr/>
              </p:nvSpPr>
              <p:spPr>
                <a:xfrm>
                  <a:off x="4544842" y="4380471"/>
                  <a:ext cx="2684834" cy="13764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6" name="Рисунок 85"/>
                <p:cNvPicPr>
                  <a:picLocks/>
                </p:cNvPicPr>
                <p:nvPr/>
              </p:nvPicPr>
              <p:blipFill rotWithShape="1">
                <a:blip r:embed="rId8" cstate="print"/>
                <a:srcRect l="38651" t="10302" r="11103" b="11771"/>
                <a:stretch/>
              </p:blipFill>
              <p:spPr>
                <a:xfrm>
                  <a:off x="5590392" y="4432835"/>
                  <a:ext cx="1584000" cy="1260000"/>
                </a:xfrm>
                <a:prstGeom prst="rect">
                  <a:avLst/>
                </a:prstGeom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4498493" y="4436492"/>
                  <a:ext cx="1082061" cy="660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00" b="1" dirty="0">
                      <a:latin typeface="Arial Narrow" panose="020B0606020202030204" pitchFamily="34" charset="0"/>
                    </a:rPr>
                    <a:t>МЕТЕО на </a:t>
                  </a:r>
                </a:p>
                <a:p>
                  <a:r>
                    <a:rPr lang="ru-RU" sz="700" b="1" dirty="0">
                      <a:latin typeface="Arial Narrow" panose="020B0606020202030204" pitchFamily="34" charset="0"/>
                    </a:rPr>
                    <a:t>12:00</a:t>
                  </a:r>
                </a:p>
              </p:txBody>
            </p: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5543542" y="4464371"/>
                  <a:ext cx="0" cy="120866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4837164" y="5316469"/>
                  <a:ext cx="789738" cy="416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sz="1100" b="1" i="1" dirty="0">
                    <a:solidFill>
                      <a:srgbClr val="FF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0" name="Freeform 83"/>
                <p:cNvSpPr>
                  <a:spLocks noEditPoints="1"/>
                </p:cNvSpPr>
                <p:nvPr/>
              </p:nvSpPr>
              <p:spPr bwMode="auto">
                <a:xfrm>
                  <a:off x="4601852" y="5264833"/>
                  <a:ext cx="288000" cy="432000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24" y="55"/>
                    </a:cxn>
                    <a:cxn ang="0">
                      <a:pos x="20" y="58"/>
                    </a:cxn>
                    <a:cxn ang="0">
                      <a:pos x="16" y="55"/>
                    </a:cxn>
                    <a:cxn ang="0">
                      <a:pos x="2" y="26"/>
                    </a:cxn>
                    <a:cxn ang="0">
                      <a:pos x="0" y="19"/>
                    </a:cxn>
                    <a:cxn ang="0">
                      <a:pos x="20" y="0"/>
                    </a:cxn>
                    <a:cxn ang="0">
                      <a:pos x="39" y="19"/>
                    </a:cxn>
                    <a:cxn ang="0">
                      <a:pos x="38" y="26"/>
                    </a:cxn>
                    <a:cxn ang="0">
                      <a:pos x="20" y="9"/>
                    </a:cxn>
                    <a:cxn ang="0">
                      <a:pos x="10" y="19"/>
                    </a:cxn>
                    <a:cxn ang="0">
                      <a:pos x="20" y="29"/>
                    </a:cxn>
                    <a:cxn ang="0">
                      <a:pos x="30" y="19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39" h="58">
                      <a:moveTo>
                        <a:pt x="38" y="26"/>
                      </a:move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3" y="57"/>
                        <a:pt x="22" y="58"/>
                        <a:pt x="20" y="58"/>
                      </a:cubicBezTo>
                      <a:cubicBezTo>
                        <a:pt x="18" y="58"/>
                        <a:pt x="16" y="57"/>
                        <a:pt x="16" y="5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4"/>
                        <a:pt x="0" y="21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1" y="0"/>
                        <a:pt x="39" y="8"/>
                        <a:pt x="39" y="19"/>
                      </a:cubicBezTo>
                      <a:cubicBezTo>
                        <a:pt x="39" y="21"/>
                        <a:pt x="39" y="24"/>
                        <a:pt x="38" y="26"/>
                      </a:cubicBezTo>
                      <a:close/>
                      <a:moveTo>
                        <a:pt x="20" y="9"/>
                      </a:moveTo>
                      <a:cubicBezTo>
                        <a:pt x="15" y="9"/>
                        <a:pt x="10" y="14"/>
                        <a:pt x="10" y="19"/>
                      </a:cubicBezTo>
                      <a:cubicBezTo>
                        <a:pt x="10" y="24"/>
                        <a:pt x="15" y="29"/>
                        <a:pt x="20" y="29"/>
                      </a:cubicBezTo>
                      <a:cubicBezTo>
                        <a:pt x="25" y="29"/>
                        <a:pt x="30" y="24"/>
                        <a:pt x="30" y="19"/>
                      </a:cubicBezTo>
                      <a:cubicBezTo>
                        <a:pt x="30" y="14"/>
                        <a:pt x="25" y="9"/>
                        <a:pt x="20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Группа 28"/>
              <p:cNvGrpSpPr/>
              <p:nvPr/>
            </p:nvGrpSpPr>
            <p:grpSpPr>
              <a:xfrm>
                <a:off x="6694725" y="1361392"/>
                <a:ext cx="2684835" cy="1389724"/>
                <a:chOff x="6823911" y="1811129"/>
                <a:chExt cx="2684835" cy="1389724"/>
              </a:xfrm>
              <a:scene3d>
                <a:camera prst="orthographicFront">
                  <a:rot lat="600000" lon="19200000" rev="0"/>
                </a:camera>
                <a:lightRig rig="threePt" dir="t"/>
              </a:scene3d>
            </p:grpSpPr>
            <p:grpSp>
              <p:nvGrpSpPr>
                <p:cNvPr id="77" name="Группа 29"/>
                <p:cNvGrpSpPr/>
                <p:nvPr/>
              </p:nvGrpSpPr>
              <p:grpSpPr>
                <a:xfrm>
                  <a:off x="6823911" y="1811129"/>
                  <a:ext cx="2684835" cy="1389724"/>
                  <a:chOff x="4922549" y="2043043"/>
                  <a:chExt cx="2684835" cy="1389724"/>
                </a:xfrm>
              </p:grpSpPr>
              <p:sp>
                <p:nvSpPr>
                  <p:cNvPr id="79" name="Прямоугольник 78"/>
                  <p:cNvSpPr/>
                  <p:nvPr/>
                </p:nvSpPr>
                <p:spPr>
                  <a:xfrm>
                    <a:off x="4922550" y="2043043"/>
                    <a:ext cx="2684834" cy="13764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80" name="Рисунок 79"/>
                  <p:cNvPicPr>
                    <a:picLocks/>
                  </p:cNvPicPr>
                  <p:nvPr/>
                </p:nvPicPr>
                <p:blipFill rotWithShape="1">
                  <a:blip r:embed="rId9" cstate="print"/>
                  <a:srcRect l="41706" t="6685" r="12395" b="10590"/>
                  <a:stretch/>
                </p:blipFill>
                <p:spPr>
                  <a:xfrm>
                    <a:off x="5971483" y="2100815"/>
                    <a:ext cx="1584000" cy="1260000"/>
                  </a:xfrm>
                  <a:prstGeom prst="rect">
                    <a:avLst/>
                  </a:prstGeom>
                  <a:effectLst/>
                </p:spPr>
              </p:pic>
              <p:sp>
                <p:nvSpPr>
                  <p:cNvPr id="81" name="TextBox 33"/>
                  <p:cNvSpPr txBox="1"/>
                  <p:nvPr/>
                </p:nvSpPr>
                <p:spPr>
                  <a:xfrm>
                    <a:off x="4922549" y="2079523"/>
                    <a:ext cx="982490" cy="1026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00" b="1" dirty="0">
                        <a:latin typeface="Arial Narrow" panose="020B0606020202030204" pitchFamily="34" charset="0"/>
                      </a:rPr>
                      <a:t>Класс пожарной опасности на 12:00</a:t>
                    </a:r>
                  </a:p>
                </p:txBody>
              </p:sp>
              <p:cxnSp>
                <p:nvCxnSpPr>
                  <p:cNvPr id="82" name="Прямая соединительная линия 34"/>
                  <p:cNvCxnSpPr/>
                  <p:nvPr/>
                </p:nvCxnSpPr>
                <p:spPr>
                  <a:xfrm>
                    <a:off x="5890498" y="2126484"/>
                    <a:ext cx="0" cy="120866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Oval 116"/>
                  <p:cNvSpPr/>
                  <p:nvPr/>
                </p:nvSpPr>
                <p:spPr>
                  <a:xfrm>
                    <a:off x="5053116" y="3125512"/>
                    <a:ext cx="126000" cy="126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7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195523" y="3016491"/>
                    <a:ext cx="789738" cy="416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1100" b="1" i="1" dirty="0">
                      <a:solidFill>
                        <a:srgbClr val="FF00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78" name="Freeform 83"/>
                <p:cNvSpPr>
                  <a:spLocks noEditPoints="1"/>
                </p:cNvSpPr>
                <p:nvPr/>
              </p:nvSpPr>
              <p:spPr bwMode="auto">
                <a:xfrm>
                  <a:off x="6899090" y="2699974"/>
                  <a:ext cx="288000" cy="432000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24" y="55"/>
                    </a:cxn>
                    <a:cxn ang="0">
                      <a:pos x="20" y="58"/>
                    </a:cxn>
                    <a:cxn ang="0">
                      <a:pos x="16" y="55"/>
                    </a:cxn>
                    <a:cxn ang="0">
                      <a:pos x="2" y="26"/>
                    </a:cxn>
                    <a:cxn ang="0">
                      <a:pos x="0" y="19"/>
                    </a:cxn>
                    <a:cxn ang="0">
                      <a:pos x="20" y="0"/>
                    </a:cxn>
                    <a:cxn ang="0">
                      <a:pos x="39" y="19"/>
                    </a:cxn>
                    <a:cxn ang="0">
                      <a:pos x="38" y="26"/>
                    </a:cxn>
                    <a:cxn ang="0">
                      <a:pos x="20" y="9"/>
                    </a:cxn>
                    <a:cxn ang="0">
                      <a:pos x="10" y="19"/>
                    </a:cxn>
                    <a:cxn ang="0">
                      <a:pos x="20" y="29"/>
                    </a:cxn>
                    <a:cxn ang="0">
                      <a:pos x="30" y="19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39" h="58">
                      <a:moveTo>
                        <a:pt x="38" y="26"/>
                      </a:move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3" y="57"/>
                        <a:pt x="22" y="58"/>
                        <a:pt x="20" y="58"/>
                      </a:cubicBezTo>
                      <a:cubicBezTo>
                        <a:pt x="18" y="58"/>
                        <a:pt x="16" y="57"/>
                        <a:pt x="16" y="5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4"/>
                        <a:pt x="0" y="21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1" y="0"/>
                        <a:pt x="39" y="8"/>
                        <a:pt x="39" y="19"/>
                      </a:cubicBezTo>
                      <a:cubicBezTo>
                        <a:pt x="39" y="21"/>
                        <a:pt x="39" y="24"/>
                        <a:pt x="38" y="26"/>
                      </a:cubicBezTo>
                      <a:close/>
                      <a:moveTo>
                        <a:pt x="20" y="9"/>
                      </a:moveTo>
                      <a:cubicBezTo>
                        <a:pt x="15" y="9"/>
                        <a:pt x="10" y="14"/>
                        <a:pt x="10" y="19"/>
                      </a:cubicBezTo>
                      <a:cubicBezTo>
                        <a:pt x="10" y="24"/>
                        <a:pt x="15" y="29"/>
                        <a:pt x="20" y="29"/>
                      </a:cubicBezTo>
                      <a:cubicBezTo>
                        <a:pt x="25" y="29"/>
                        <a:pt x="30" y="24"/>
                        <a:pt x="30" y="19"/>
                      </a:cubicBezTo>
                      <a:cubicBezTo>
                        <a:pt x="30" y="14"/>
                        <a:pt x="25" y="9"/>
                        <a:pt x="20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5" name="Группа 105"/>
              <p:cNvGrpSpPr/>
              <p:nvPr/>
            </p:nvGrpSpPr>
            <p:grpSpPr>
              <a:xfrm>
                <a:off x="4348761" y="3073020"/>
                <a:ext cx="2684835" cy="1376463"/>
                <a:chOff x="4539884" y="635111"/>
                <a:chExt cx="2684835" cy="1376463"/>
              </a:xfrm>
              <a:scene3d>
                <a:camera prst="orthographicFront">
                  <a:rot lat="600000" lon="19199999" rev="0"/>
                </a:camera>
                <a:lightRig rig="threePt" dir="t"/>
              </a:scene3d>
            </p:grpSpPr>
            <p:grpSp>
              <p:nvGrpSpPr>
                <p:cNvPr id="70" name="Группа 106"/>
                <p:cNvGrpSpPr/>
                <p:nvPr/>
              </p:nvGrpSpPr>
              <p:grpSpPr>
                <a:xfrm>
                  <a:off x="4539884" y="635111"/>
                  <a:ext cx="2684835" cy="1376463"/>
                  <a:chOff x="8249055" y="4630367"/>
                  <a:chExt cx="2684835" cy="1376463"/>
                </a:xfrm>
              </p:grpSpPr>
              <p:sp>
                <p:nvSpPr>
                  <p:cNvPr id="72" name="Прямоугольник 71"/>
                  <p:cNvSpPr/>
                  <p:nvPr/>
                </p:nvSpPr>
                <p:spPr>
                  <a:xfrm>
                    <a:off x="8249056" y="4630367"/>
                    <a:ext cx="2684834" cy="13764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>
                    <a:off x="9231546" y="4696028"/>
                    <a:ext cx="0" cy="120866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xtBox 52"/>
                  <p:cNvSpPr txBox="1"/>
                  <p:nvPr/>
                </p:nvSpPr>
                <p:spPr>
                  <a:xfrm>
                    <a:off x="8507735" y="5524295"/>
                    <a:ext cx="762722" cy="416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1100" b="1" i="1" dirty="0">
                      <a:solidFill>
                        <a:srgbClr val="FFC0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8249055" y="4676571"/>
                    <a:ext cx="982491" cy="10284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00" b="1" dirty="0">
                        <a:latin typeface="Arial Narrow" panose="020B0606020202030204" pitchFamily="34" charset="0"/>
                      </a:rPr>
                      <a:t>МОДЕЛЬ РАЗВИТИЯ ЧС </a:t>
                    </a:r>
                  </a:p>
                  <a:p>
                    <a:r>
                      <a:rPr lang="ru-RU" sz="600" b="1" dirty="0">
                        <a:latin typeface="Arial Narrow" panose="020B0606020202030204" pitchFamily="34" charset="0"/>
                      </a:rPr>
                      <a:t>на 15.00</a:t>
                    </a:r>
                  </a:p>
                </p:txBody>
              </p:sp>
              <p:sp>
                <p:nvSpPr>
                  <p:cNvPr id="76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8285235" y="5488336"/>
                    <a:ext cx="288000" cy="432000"/>
                  </a:xfrm>
                  <a:custGeom>
                    <a:avLst/>
                    <a:gdLst/>
                    <a:ahLst/>
                    <a:cxnLst>
                      <a:cxn ang="0">
                        <a:pos x="38" y="26"/>
                      </a:cxn>
                      <a:cxn ang="0">
                        <a:pos x="24" y="55"/>
                      </a:cxn>
                      <a:cxn ang="0">
                        <a:pos x="20" y="58"/>
                      </a:cxn>
                      <a:cxn ang="0">
                        <a:pos x="16" y="55"/>
                      </a:cxn>
                      <a:cxn ang="0">
                        <a:pos x="2" y="26"/>
                      </a:cxn>
                      <a:cxn ang="0">
                        <a:pos x="0" y="19"/>
                      </a:cxn>
                      <a:cxn ang="0">
                        <a:pos x="20" y="0"/>
                      </a:cxn>
                      <a:cxn ang="0">
                        <a:pos x="39" y="19"/>
                      </a:cxn>
                      <a:cxn ang="0">
                        <a:pos x="38" y="26"/>
                      </a:cxn>
                      <a:cxn ang="0">
                        <a:pos x="20" y="9"/>
                      </a:cxn>
                      <a:cxn ang="0">
                        <a:pos x="10" y="19"/>
                      </a:cxn>
                      <a:cxn ang="0">
                        <a:pos x="20" y="29"/>
                      </a:cxn>
                      <a:cxn ang="0">
                        <a:pos x="30" y="19"/>
                      </a:cxn>
                      <a:cxn ang="0">
                        <a:pos x="20" y="9"/>
                      </a:cxn>
                    </a:cxnLst>
                    <a:rect l="0" t="0" r="r" b="b"/>
                    <a:pathLst>
                      <a:path w="39" h="58">
                        <a:moveTo>
                          <a:pt x="38" y="26"/>
                        </a:move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23" y="57"/>
                          <a:pt x="22" y="58"/>
                          <a:pt x="20" y="58"/>
                        </a:cubicBezTo>
                        <a:cubicBezTo>
                          <a:pt x="18" y="58"/>
                          <a:pt x="16" y="57"/>
                          <a:pt x="16" y="55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1" y="24"/>
                          <a:pt x="0" y="21"/>
                          <a:pt x="0" y="19"/>
                        </a:cubicBezTo>
                        <a:cubicBezTo>
                          <a:pt x="0" y="8"/>
                          <a:pt x="9" y="0"/>
                          <a:pt x="20" y="0"/>
                        </a:cubicBezTo>
                        <a:cubicBezTo>
                          <a:pt x="31" y="0"/>
                          <a:pt x="39" y="8"/>
                          <a:pt x="39" y="19"/>
                        </a:cubicBezTo>
                        <a:cubicBezTo>
                          <a:pt x="39" y="21"/>
                          <a:pt x="39" y="24"/>
                          <a:pt x="38" y="26"/>
                        </a:cubicBezTo>
                        <a:close/>
                        <a:moveTo>
                          <a:pt x="20" y="9"/>
                        </a:moveTo>
                        <a:cubicBezTo>
                          <a:pt x="15" y="9"/>
                          <a:pt x="10" y="14"/>
                          <a:pt x="10" y="19"/>
                        </a:cubicBezTo>
                        <a:cubicBezTo>
                          <a:pt x="10" y="24"/>
                          <a:pt x="15" y="29"/>
                          <a:pt x="20" y="29"/>
                        </a:cubicBezTo>
                        <a:cubicBezTo>
                          <a:pt x="25" y="29"/>
                          <a:pt x="30" y="24"/>
                          <a:pt x="30" y="19"/>
                        </a:cubicBezTo>
                        <a:cubicBezTo>
                          <a:pt x="30" y="14"/>
                          <a:pt x="25" y="9"/>
                          <a:pt x="20" y="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71" name="Рисунок 70"/>
                <p:cNvPicPr>
                  <a:picLocks/>
                </p:cNvPicPr>
                <p:nvPr/>
              </p:nvPicPr>
              <p:blipFill rotWithShape="1">
                <a:blip r:embed="rId10" cstate="print"/>
                <a:srcRect l="35320" t="5990" r="12984" b="11163"/>
                <a:stretch/>
              </p:blipFill>
              <p:spPr>
                <a:xfrm>
                  <a:off x="5578606" y="693342"/>
                  <a:ext cx="1584000" cy="1260000"/>
                </a:xfrm>
                <a:prstGeom prst="rect">
                  <a:avLst/>
                </a:prstGeom>
              </p:spPr>
            </p:pic>
          </p:grpSp>
          <p:grpSp>
            <p:nvGrpSpPr>
              <p:cNvPr id="36" name="Группа 113"/>
              <p:cNvGrpSpPr/>
              <p:nvPr/>
            </p:nvGrpSpPr>
            <p:grpSpPr>
              <a:xfrm>
                <a:off x="5477413" y="3073020"/>
                <a:ext cx="2731183" cy="1376463"/>
                <a:chOff x="4533557" y="2827684"/>
                <a:chExt cx="2731183" cy="1376463"/>
              </a:xfrm>
              <a:scene3d>
                <a:camera prst="orthographicFront">
                  <a:rot lat="600000" lon="19200000" rev="0"/>
                </a:camera>
                <a:lightRig rig="threePt" dir="t"/>
              </a:scene3d>
            </p:grpSpPr>
            <p:grpSp>
              <p:nvGrpSpPr>
                <p:cNvPr id="63" name="Группа 114"/>
                <p:cNvGrpSpPr/>
                <p:nvPr/>
              </p:nvGrpSpPr>
              <p:grpSpPr>
                <a:xfrm>
                  <a:off x="4533557" y="2827684"/>
                  <a:ext cx="2731183" cy="1376463"/>
                  <a:chOff x="4498493" y="4380471"/>
                  <a:chExt cx="2731183" cy="1376463"/>
                </a:xfrm>
              </p:grpSpPr>
              <p:sp>
                <p:nvSpPr>
                  <p:cNvPr id="65" name="Прямоугольник 64"/>
                  <p:cNvSpPr/>
                  <p:nvPr/>
                </p:nvSpPr>
                <p:spPr>
                  <a:xfrm>
                    <a:off x="4544842" y="4380471"/>
                    <a:ext cx="2684834" cy="13764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98493" y="4436490"/>
                    <a:ext cx="1082061" cy="440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00" b="1" dirty="0">
                        <a:latin typeface="Arial Narrow" panose="020B0606020202030204" pitchFamily="34" charset="0"/>
                      </a:rPr>
                      <a:t>МЕТЕО на 15:00</a:t>
                    </a:r>
                  </a:p>
                </p:txBody>
              </p:sp>
              <p:cxnSp>
                <p:nvCxnSpPr>
                  <p:cNvPr id="67" name="Прямая соединительная линия 45"/>
                  <p:cNvCxnSpPr/>
                  <p:nvPr/>
                </p:nvCxnSpPr>
                <p:spPr>
                  <a:xfrm>
                    <a:off x="5543542" y="4464371"/>
                    <a:ext cx="0" cy="120866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837164" y="5316469"/>
                    <a:ext cx="789736" cy="416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1100" b="1" i="1" dirty="0">
                      <a:solidFill>
                        <a:srgbClr val="FFC0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9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4601852" y="5264833"/>
                    <a:ext cx="288000" cy="432000"/>
                  </a:xfrm>
                  <a:custGeom>
                    <a:avLst/>
                    <a:gdLst/>
                    <a:ahLst/>
                    <a:cxnLst>
                      <a:cxn ang="0">
                        <a:pos x="38" y="26"/>
                      </a:cxn>
                      <a:cxn ang="0">
                        <a:pos x="24" y="55"/>
                      </a:cxn>
                      <a:cxn ang="0">
                        <a:pos x="20" y="58"/>
                      </a:cxn>
                      <a:cxn ang="0">
                        <a:pos x="16" y="55"/>
                      </a:cxn>
                      <a:cxn ang="0">
                        <a:pos x="2" y="26"/>
                      </a:cxn>
                      <a:cxn ang="0">
                        <a:pos x="0" y="19"/>
                      </a:cxn>
                      <a:cxn ang="0">
                        <a:pos x="20" y="0"/>
                      </a:cxn>
                      <a:cxn ang="0">
                        <a:pos x="39" y="19"/>
                      </a:cxn>
                      <a:cxn ang="0">
                        <a:pos x="38" y="26"/>
                      </a:cxn>
                      <a:cxn ang="0">
                        <a:pos x="20" y="9"/>
                      </a:cxn>
                      <a:cxn ang="0">
                        <a:pos x="10" y="19"/>
                      </a:cxn>
                      <a:cxn ang="0">
                        <a:pos x="20" y="29"/>
                      </a:cxn>
                      <a:cxn ang="0">
                        <a:pos x="30" y="19"/>
                      </a:cxn>
                      <a:cxn ang="0">
                        <a:pos x="20" y="9"/>
                      </a:cxn>
                    </a:cxnLst>
                    <a:rect l="0" t="0" r="r" b="b"/>
                    <a:pathLst>
                      <a:path w="39" h="58">
                        <a:moveTo>
                          <a:pt x="38" y="26"/>
                        </a:move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23" y="57"/>
                          <a:pt x="22" y="58"/>
                          <a:pt x="20" y="58"/>
                        </a:cubicBezTo>
                        <a:cubicBezTo>
                          <a:pt x="18" y="58"/>
                          <a:pt x="16" y="57"/>
                          <a:pt x="16" y="55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1" y="24"/>
                          <a:pt x="0" y="21"/>
                          <a:pt x="0" y="19"/>
                        </a:cubicBezTo>
                        <a:cubicBezTo>
                          <a:pt x="0" y="8"/>
                          <a:pt x="9" y="0"/>
                          <a:pt x="20" y="0"/>
                        </a:cubicBezTo>
                        <a:cubicBezTo>
                          <a:pt x="31" y="0"/>
                          <a:pt x="39" y="8"/>
                          <a:pt x="39" y="19"/>
                        </a:cubicBezTo>
                        <a:cubicBezTo>
                          <a:pt x="39" y="21"/>
                          <a:pt x="39" y="24"/>
                          <a:pt x="38" y="26"/>
                        </a:cubicBezTo>
                        <a:close/>
                        <a:moveTo>
                          <a:pt x="20" y="9"/>
                        </a:moveTo>
                        <a:cubicBezTo>
                          <a:pt x="15" y="9"/>
                          <a:pt x="10" y="14"/>
                          <a:pt x="10" y="19"/>
                        </a:cubicBezTo>
                        <a:cubicBezTo>
                          <a:pt x="10" y="24"/>
                          <a:pt x="15" y="29"/>
                          <a:pt x="20" y="29"/>
                        </a:cubicBezTo>
                        <a:cubicBezTo>
                          <a:pt x="25" y="29"/>
                          <a:pt x="30" y="24"/>
                          <a:pt x="30" y="19"/>
                        </a:cubicBezTo>
                        <a:cubicBezTo>
                          <a:pt x="30" y="14"/>
                          <a:pt x="25" y="9"/>
                          <a:pt x="20" y="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64" name="Рисунок 63"/>
                <p:cNvPicPr>
                  <a:picLocks/>
                </p:cNvPicPr>
                <p:nvPr/>
              </p:nvPicPr>
              <p:blipFill rotWithShape="1">
                <a:blip r:embed="rId11" cstate="print"/>
                <a:srcRect l="38843" t="9482" r="14215" b="14081"/>
                <a:stretch/>
              </p:blipFill>
              <p:spPr>
                <a:xfrm>
                  <a:off x="5624956" y="2883704"/>
                  <a:ext cx="1584000" cy="126000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Группа 121"/>
              <p:cNvGrpSpPr/>
              <p:nvPr/>
            </p:nvGrpSpPr>
            <p:grpSpPr>
              <a:xfrm>
                <a:off x="6652413" y="3073020"/>
                <a:ext cx="2684834" cy="1389724"/>
                <a:chOff x="4553108" y="4766109"/>
                <a:chExt cx="2684834" cy="1389724"/>
              </a:xfrm>
              <a:scene3d>
                <a:camera prst="orthographicFront">
                  <a:rot lat="600000" lon="19200000" rev="0"/>
                </a:camera>
                <a:lightRig rig="threePt" dir="t"/>
              </a:scene3d>
            </p:grpSpPr>
            <p:grpSp>
              <p:nvGrpSpPr>
                <p:cNvPr id="54" name="Группа 122"/>
                <p:cNvGrpSpPr/>
                <p:nvPr/>
              </p:nvGrpSpPr>
              <p:grpSpPr>
                <a:xfrm>
                  <a:off x="4553108" y="4766109"/>
                  <a:ext cx="2684834" cy="1389724"/>
                  <a:chOff x="6823912" y="1811129"/>
                  <a:chExt cx="2684834" cy="1389724"/>
                </a:xfrm>
              </p:grpSpPr>
              <p:grpSp>
                <p:nvGrpSpPr>
                  <p:cNvPr id="56" name="Группа 124"/>
                  <p:cNvGrpSpPr/>
                  <p:nvPr/>
                </p:nvGrpSpPr>
                <p:grpSpPr>
                  <a:xfrm>
                    <a:off x="6823912" y="1811129"/>
                    <a:ext cx="2684834" cy="1389724"/>
                    <a:chOff x="4922550" y="2043043"/>
                    <a:chExt cx="2684834" cy="1389724"/>
                  </a:xfrm>
                </p:grpSpPr>
                <p:sp>
                  <p:nvSpPr>
                    <p:cNvPr id="58" name="Прямоугольник 36"/>
                    <p:cNvSpPr/>
                    <p:nvPr/>
                  </p:nvSpPr>
                  <p:spPr>
                    <a:xfrm>
                      <a:off x="4922550" y="2043043"/>
                      <a:ext cx="2684834" cy="13764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TextBox 37"/>
                    <p:cNvSpPr txBox="1"/>
                    <p:nvPr/>
                  </p:nvSpPr>
                  <p:spPr>
                    <a:xfrm>
                      <a:off x="4922550" y="2079522"/>
                      <a:ext cx="982491" cy="733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600" b="1" dirty="0">
                          <a:latin typeface="Arial Narrow" panose="020B0606020202030204" pitchFamily="34" charset="0"/>
                        </a:rPr>
                        <a:t>ПРОГНОЗ ЧС на 15:00</a:t>
                      </a:r>
                    </a:p>
                  </p:txBody>
                </p:sp>
                <p:cxnSp>
                  <p:nvCxnSpPr>
                    <p:cNvPr id="60" name="Прямая соединительная линия 38"/>
                    <p:cNvCxnSpPr/>
                    <p:nvPr/>
                  </p:nvCxnSpPr>
                  <p:spPr>
                    <a:xfrm>
                      <a:off x="5890498" y="2126484"/>
                      <a:ext cx="0" cy="1208662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Oval 116"/>
                    <p:cNvSpPr/>
                    <p:nvPr/>
                  </p:nvSpPr>
                  <p:spPr>
                    <a:xfrm>
                      <a:off x="5053116" y="3125512"/>
                      <a:ext cx="126000" cy="126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endParaRPr lang="en-US" sz="70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5195524" y="3016491"/>
                      <a:ext cx="789736" cy="4162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ru-RU" sz="1100" b="1" i="1" dirty="0">
                        <a:solidFill>
                          <a:srgbClr val="FFC000"/>
                        </a:solidFill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57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6899090" y="2699974"/>
                    <a:ext cx="288000" cy="432000"/>
                  </a:xfrm>
                  <a:custGeom>
                    <a:avLst/>
                    <a:gdLst/>
                    <a:ahLst/>
                    <a:cxnLst>
                      <a:cxn ang="0">
                        <a:pos x="38" y="26"/>
                      </a:cxn>
                      <a:cxn ang="0">
                        <a:pos x="24" y="55"/>
                      </a:cxn>
                      <a:cxn ang="0">
                        <a:pos x="20" y="58"/>
                      </a:cxn>
                      <a:cxn ang="0">
                        <a:pos x="16" y="55"/>
                      </a:cxn>
                      <a:cxn ang="0">
                        <a:pos x="2" y="26"/>
                      </a:cxn>
                      <a:cxn ang="0">
                        <a:pos x="0" y="19"/>
                      </a:cxn>
                      <a:cxn ang="0">
                        <a:pos x="20" y="0"/>
                      </a:cxn>
                      <a:cxn ang="0">
                        <a:pos x="39" y="19"/>
                      </a:cxn>
                      <a:cxn ang="0">
                        <a:pos x="38" y="26"/>
                      </a:cxn>
                      <a:cxn ang="0">
                        <a:pos x="20" y="9"/>
                      </a:cxn>
                      <a:cxn ang="0">
                        <a:pos x="10" y="19"/>
                      </a:cxn>
                      <a:cxn ang="0">
                        <a:pos x="20" y="29"/>
                      </a:cxn>
                      <a:cxn ang="0">
                        <a:pos x="30" y="19"/>
                      </a:cxn>
                      <a:cxn ang="0">
                        <a:pos x="20" y="9"/>
                      </a:cxn>
                    </a:cxnLst>
                    <a:rect l="0" t="0" r="r" b="b"/>
                    <a:pathLst>
                      <a:path w="39" h="58">
                        <a:moveTo>
                          <a:pt x="38" y="26"/>
                        </a:move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23" y="57"/>
                          <a:pt x="22" y="58"/>
                          <a:pt x="20" y="58"/>
                        </a:cubicBezTo>
                        <a:cubicBezTo>
                          <a:pt x="18" y="58"/>
                          <a:pt x="16" y="57"/>
                          <a:pt x="16" y="55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1" y="24"/>
                          <a:pt x="0" y="21"/>
                          <a:pt x="0" y="19"/>
                        </a:cubicBezTo>
                        <a:cubicBezTo>
                          <a:pt x="0" y="8"/>
                          <a:pt x="9" y="0"/>
                          <a:pt x="20" y="0"/>
                        </a:cubicBezTo>
                        <a:cubicBezTo>
                          <a:pt x="31" y="0"/>
                          <a:pt x="39" y="8"/>
                          <a:pt x="39" y="19"/>
                        </a:cubicBezTo>
                        <a:cubicBezTo>
                          <a:pt x="39" y="21"/>
                          <a:pt x="39" y="24"/>
                          <a:pt x="38" y="26"/>
                        </a:cubicBezTo>
                        <a:close/>
                        <a:moveTo>
                          <a:pt x="20" y="9"/>
                        </a:moveTo>
                        <a:cubicBezTo>
                          <a:pt x="15" y="9"/>
                          <a:pt x="10" y="14"/>
                          <a:pt x="10" y="19"/>
                        </a:cubicBezTo>
                        <a:cubicBezTo>
                          <a:pt x="10" y="24"/>
                          <a:pt x="15" y="29"/>
                          <a:pt x="20" y="29"/>
                        </a:cubicBezTo>
                        <a:cubicBezTo>
                          <a:pt x="25" y="29"/>
                          <a:pt x="30" y="24"/>
                          <a:pt x="30" y="19"/>
                        </a:cubicBezTo>
                        <a:cubicBezTo>
                          <a:pt x="30" y="14"/>
                          <a:pt x="25" y="9"/>
                          <a:pt x="20" y="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55" name="Рисунок 33"/>
                <p:cNvPicPr>
                  <a:picLocks/>
                </p:cNvPicPr>
                <p:nvPr/>
              </p:nvPicPr>
              <p:blipFill rotWithShape="1">
                <a:blip r:embed="rId12" cstate="print"/>
                <a:srcRect l="35341" t="13022" r="10809" b="12667"/>
                <a:stretch/>
              </p:blipFill>
              <p:spPr>
                <a:xfrm>
                  <a:off x="5578606" y="4830208"/>
                  <a:ext cx="1584000" cy="1260000"/>
                </a:xfrm>
                <a:prstGeom prst="rect">
                  <a:avLst/>
                </a:prstGeom>
              </p:spPr>
            </p:pic>
          </p:grpSp>
          <p:grpSp>
            <p:nvGrpSpPr>
              <p:cNvPr id="38" name="Группа 133"/>
              <p:cNvGrpSpPr/>
              <p:nvPr/>
            </p:nvGrpSpPr>
            <p:grpSpPr>
              <a:xfrm>
                <a:off x="4931491" y="4733227"/>
                <a:ext cx="2731183" cy="1376463"/>
                <a:chOff x="7891015" y="1056249"/>
                <a:chExt cx="2731183" cy="1376463"/>
              </a:xfrm>
              <a:scene3d>
                <a:camera prst="orthographicFront">
                  <a:rot lat="600000" lon="19200000" rev="0"/>
                </a:camera>
                <a:lightRig rig="threePt" dir="t"/>
              </a:scene3d>
            </p:grpSpPr>
            <p:grpSp>
              <p:nvGrpSpPr>
                <p:cNvPr id="47" name="Группа 134"/>
                <p:cNvGrpSpPr/>
                <p:nvPr/>
              </p:nvGrpSpPr>
              <p:grpSpPr>
                <a:xfrm>
                  <a:off x="7891015" y="1056249"/>
                  <a:ext cx="2731183" cy="1376463"/>
                  <a:chOff x="4498493" y="4380471"/>
                  <a:chExt cx="2731183" cy="1376463"/>
                </a:xfrm>
              </p:grpSpPr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4544842" y="4380471"/>
                    <a:ext cx="2684834" cy="13764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498493" y="4436490"/>
                    <a:ext cx="1082061" cy="440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00" b="1" dirty="0">
                        <a:latin typeface="Arial Narrow" panose="020B0606020202030204" pitchFamily="34" charset="0"/>
                      </a:rPr>
                      <a:t>МЕТЕО </a:t>
                    </a:r>
                  </a:p>
                  <a:p>
                    <a:r>
                      <a:rPr lang="ru-RU" sz="600" b="1" dirty="0">
                        <a:latin typeface="Arial Narrow" panose="020B0606020202030204" pitchFamily="34" charset="0"/>
                      </a:rPr>
                      <a:t>на 18:00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>
                    <a:off x="5543542" y="4464371"/>
                    <a:ext cx="0" cy="120866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837164" y="5316469"/>
                    <a:ext cx="789738" cy="416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1100" b="1" i="1" dirty="0">
                      <a:solidFill>
                        <a:srgbClr val="00CC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53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4601852" y="5264833"/>
                    <a:ext cx="288000" cy="432000"/>
                  </a:xfrm>
                  <a:custGeom>
                    <a:avLst/>
                    <a:gdLst/>
                    <a:ahLst/>
                    <a:cxnLst>
                      <a:cxn ang="0">
                        <a:pos x="38" y="26"/>
                      </a:cxn>
                      <a:cxn ang="0">
                        <a:pos x="24" y="55"/>
                      </a:cxn>
                      <a:cxn ang="0">
                        <a:pos x="20" y="58"/>
                      </a:cxn>
                      <a:cxn ang="0">
                        <a:pos x="16" y="55"/>
                      </a:cxn>
                      <a:cxn ang="0">
                        <a:pos x="2" y="26"/>
                      </a:cxn>
                      <a:cxn ang="0">
                        <a:pos x="0" y="19"/>
                      </a:cxn>
                      <a:cxn ang="0">
                        <a:pos x="20" y="0"/>
                      </a:cxn>
                      <a:cxn ang="0">
                        <a:pos x="39" y="19"/>
                      </a:cxn>
                      <a:cxn ang="0">
                        <a:pos x="38" y="26"/>
                      </a:cxn>
                      <a:cxn ang="0">
                        <a:pos x="20" y="9"/>
                      </a:cxn>
                      <a:cxn ang="0">
                        <a:pos x="10" y="19"/>
                      </a:cxn>
                      <a:cxn ang="0">
                        <a:pos x="20" y="29"/>
                      </a:cxn>
                      <a:cxn ang="0">
                        <a:pos x="30" y="19"/>
                      </a:cxn>
                      <a:cxn ang="0">
                        <a:pos x="20" y="9"/>
                      </a:cxn>
                    </a:cxnLst>
                    <a:rect l="0" t="0" r="r" b="b"/>
                    <a:pathLst>
                      <a:path w="39" h="58">
                        <a:moveTo>
                          <a:pt x="38" y="26"/>
                        </a:move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23" y="57"/>
                          <a:pt x="22" y="58"/>
                          <a:pt x="20" y="58"/>
                        </a:cubicBezTo>
                        <a:cubicBezTo>
                          <a:pt x="18" y="58"/>
                          <a:pt x="16" y="57"/>
                          <a:pt x="16" y="55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1" y="24"/>
                          <a:pt x="0" y="21"/>
                          <a:pt x="0" y="19"/>
                        </a:cubicBezTo>
                        <a:cubicBezTo>
                          <a:pt x="0" y="8"/>
                          <a:pt x="9" y="0"/>
                          <a:pt x="20" y="0"/>
                        </a:cubicBezTo>
                        <a:cubicBezTo>
                          <a:pt x="31" y="0"/>
                          <a:pt x="39" y="8"/>
                          <a:pt x="39" y="19"/>
                        </a:cubicBezTo>
                        <a:cubicBezTo>
                          <a:pt x="39" y="21"/>
                          <a:pt x="39" y="24"/>
                          <a:pt x="38" y="26"/>
                        </a:cubicBezTo>
                        <a:close/>
                        <a:moveTo>
                          <a:pt x="20" y="9"/>
                        </a:moveTo>
                        <a:cubicBezTo>
                          <a:pt x="15" y="9"/>
                          <a:pt x="10" y="14"/>
                          <a:pt x="10" y="19"/>
                        </a:cubicBezTo>
                        <a:cubicBezTo>
                          <a:pt x="10" y="24"/>
                          <a:pt x="15" y="29"/>
                          <a:pt x="20" y="29"/>
                        </a:cubicBezTo>
                        <a:cubicBezTo>
                          <a:pt x="25" y="29"/>
                          <a:pt x="30" y="24"/>
                          <a:pt x="30" y="19"/>
                        </a:cubicBezTo>
                        <a:cubicBezTo>
                          <a:pt x="30" y="14"/>
                          <a:pt x="25" y="9"/>
                          <a:pt x="20" y="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48" name="Рисунок 26"/>
                <p:cNvPicPr>
                  <a:picLocks/>
                </p:cNvPicPr>
                <p:nvPr/>
              </p:nvPicPr>
              <p:blipFill rotWithShape="1">
                <a:blip r:embed="rId13" cstate="print"/>
                <a:srcRect l="35114" t="7676" r="13992" b="10204"/>
                <a:stretch/>
              </p:blipFill>
              <p:spPr>
                <a:xfrm>
                  <a:off x="9005362" y="1114480"/>
                  <a:ext cx="1584000" cy="1260000"/>
                </a:xfrm>
                <a:prstGeom prst="rect">
                  <a:avLst/>
                </a:prstGeom>
              </p:spPr>
            </p:pic>
          </p:grpSp>
          <p:grpSp>
            <p:nvGrpSpPr>
              <p:cNvPr id="39" name="Группа 141"/>
              <p:cNvGrpSpPr/>
              <p:nvPr/>
            </p:nvGrpSpPr>
            <p:grpSpPr>
              <a:xfrm>
                <a:off x="6660280" y="4733227"/>
                <a:ext cx="2684834" cy="1376463"/>
                <a:chOff x="8129282" y="3046245"/>
                <a:chExt cx="2684834" cy="1376463"/>
              </a:xfrm>
              <a:scene3d>
                <a:camera prst="orthographicFront">
                  <a:rot lat="600000" lon="19200000" rev="0"/>
                </a:camera>
                <a:lightRig rig="threePt" dir="t"/>
              </a:scene3d>
            </p:grpSpPr>
            <p:grpSp>
              <p:nvGrpSpPr>
                <p:cNvPr id="40" name="Группа 142"/>
                <p:cNvGrpSpPr/>
                <p:nvPr/>
              </p:nvGrpSpPr>
              <p:grpSpPr>
                <a:xfrm>
                  <a:off x="8129282" y="3046245"/>
                  <a:ext cx="2684834" cy="1376463"/>
                  <a:chOff x="4544842" y="4380471"/>
                  <a:chExt cx="2684834" cy="1376463"/>
                </a:xfrm>
              </p:grpSpPr>
              <p:sp>
                <p:nvSpPr>
                  <p:cNvPr id="42" name="Прямоугольник 41"/>
                  <p:cNvSpPr/>
                  <p:nvPr/>
                </p:nvSpPr>
                <p:spPr>
                  <a:xfrm>
                    <a:off x="4544842" y="4380471"/>
                    <a:ext cx="2684834" cy="13764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4557379" y="4402409"/>
                    <a:ext cx="1082061" cy="12225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800" b="1" dirty="0">
                        <a:latin typeface="Arial Narrow" panose="020B0606020202030204" pitchFamily="34" charset="0"/>
                      </a:rPr>
                      <a:t>Класс </a:t>
                    </a:r>
                    <a:r>
                      <a:rPr lang="ru-RU" sz="600" b="1" dirty="0">
                        <a:latin typeface="Arial Narrow" panose="020B0606020202030204" pitchFamily="34" charset="0"/>
                      </a:rPr>
                      <a:t>пожарной о</a:t>
                    </a:r>
                    <a:r>
                      <a:rPr lang="ru-RU" sz="800" b="1" dirty="0">
                        <a:latin typeface="Arial Narrow" panose="020B0606020202030204" pitchFamily="34" charset="0"/>
                      </a:rPr>
                      <a:t>пасности на  18:00</a:t>
                    </a:r>
                  </a:p>
                </p:txBody>
              </p: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>
                    <a:off x="5543542" y="4464371"/>
                    <a:ext cx="0" cy="120866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837166" y="5316469"/>
                    <a:ext cx="789736" cy="416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1100" b="1" i="1" dirty="0">
                      <a:solidFill>
                        <a:srgbClr val="00CC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6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4601852" y="5264833"/>
                    <a:ext cx="288000" cy="432000"/>
                  </a:xfrm>
                  <a:custGeom>
                    <a:avLst/>
                    <a:gdLst/>
                    <a:ahLst/>
                    <a:cxnLst>
                      <a:cxn ang="0">
                        <a:pos x="38" y="26"/>
                      </a:cxn>
                      <a:cxn ang="0">
                        <a:pos x="24" y="55"/>
                      </a:cxn>
                      <a:cxn ang="0">
                        <a:pos x="20" y="58"/>
                      </a:cxn>
                      <a:cxn ang="0">
                        <a:pos x="16" y="55"/>
                      </a:cxn>
                      <a:cxn ang="0">
                        <a:pos x="2" y="26"/>
                      </a:cxn>
                      <a:cxn ang="0">
                        <a:pos x="0" y="19"/>
                      </a:cxn>
                      <a:cxn ang="0">
                        <a:pos x="20" y="0"/>
                      </a:cxn>
                      <a:cxn ang="0">
                        <a:pos x="39" y="19"/>
                      </a:cxn>
                      <a:cxn ang="0">
                        <a:pos x="38" y="26"/>
                      </a:cxn>
                      <a:cxn ang="0">
                        <a:pos x="20" y="9"/>
                      </a:cxn>
                      <a:cxn ang="0">
                        <a:pos x="10" y="19"/>
                      </a:cxn>
                      <a:cxn ang="0">
                        <a:pos x="20" y="29"/>
                      </a:cxn>
                      <a:cxn ang="0">
                        <a:pos x="30" y="19"/>
                      </a:cxn>
                      <a:cxn ang="0">
                        <a:pos x="20" y="9"/>
                      </a:cxn>
                    </a:cxnLst>
                    <a:rect l="0" t="0" r="r" b="b"/>
                    <a:pathLst>
                      <a:path w="39" h="58">
                        <a:moveTo>
                          <a:pt x="38" y="26"/>
                        </a:move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23" y="57"/>
                          <a:pt x="22" y="58"/>
                          <a:pt x="20" y="58"/>
                        </a:cubicBezTo>
                        <a:cubicBezTo>
                          <a:pt x="18" y="58"/>
                          <a:pt x="16" y="57"/>
                          <a:pt x="16" y="55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1" y="24"/>
                          <a:pt x="0" y="21"/>
                          <a:pt x="0" y="19"/>
                        </a:cubicBezTo>
                        <a:cubicBezTo>
                          <a:pt x="0" y="8"/>
                          <a:pt x="9" y="0"/>
                          <a:pt x="20" y="0"/>
                        </a:cubicBezTo>
                        <a:cubicBezTo>
                          <a:pt x="31" y="0"/>
                          <a:pt x="39" y="8"/>
                          <a:pt x="39" y="19"/>
                        </a:cubicBezTo>
                        <a:cubicBezTo>
                          <a:pt x="39" y="21"/>
                          <a:pt x="39" y="24"/>
                          <a:pt x="38" y="26"/>
                        </a:cubicBezTo>
                        <a:close/>
                        <a:moveTo>
                          <a:pt x="20" y="9"/>
                        </a:moveTo>
                        <a:cubicBezTo>
                          <a:pt x="15" y="9"/>
                          <a:pt x="10" y="14"/>
                          <a:pt x="10" y="19"/>
                        </a:cubicBezTo>
                        <a:cubicBezTo>
                          <a:pt x="10" y="24"/>
                          <a:pt x="15" y="29"/>
                          <a:pt x="20" y="29"/>
                        </a:cubicBezTo>
                        <a:cubicBezTo>
                          <a:pt x="25" y="29"/>
                          <a:pt x="30" y="24"/>
                          <a:pt x="30" y="19"/>
                        </a:cubicBezTo>
                        <a:cubicBezTo>
                          <a:pt x="30" y="14"/>
                          <a:pt x="25" y="9"/>
                          <a:pt x="20" y="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41" name="Picture 2"/>
                <p:cNvPicPr>
                  <a:picLocks noChangeArrowheads="1"/>
                </p:cNvPicPr>
                <p:nvPr/>
              </p:nvPicPr>
              <p:blipFill rotWithShape="1">
                <a:blip r:embed="rId14" cstate="print"/>
                <a:srcRect l="19048" t="20423" r="46518" b="34507"/>
                <a:stretch/>
              </p:blipFill>
              <p:spPr bwMode="auto">
                <a:xfrm>
                  <a:off x="9179049" y="3115181"/>
                  <a:ext cx="1584000" cy="126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9" name="Picture 2"/>
            <p:cNvPicPr>
              <a:picLocks noChangeArrowheads="1"/>
            </p:cNvPicPr>
            <p:nvPr/>
          </p:nvPicPr>
          <p:blipFill rotWithShape="1">
            <a:blip r:embed="rId14" cstate="print"/>
            <a:srcRect l="19048" t="20423" r="46518" b="34507"/>
            <a:stretch/>
          </p:blipFill>
          <p:spPr bwMode="auto">
            <a:xfrm>
              <a:off x="6516216" y="1700808"/>
              <a:ext cx="64807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600000" lon="19200000" rev="0"/>
              </a:camera>
              <a:lightRig rig="threePt" dir="t"/>
            </a:scene3d>
          </p:spPr>
        </p:pic>
        <p:sp>
          <p:nvSpPr>
            <p:cNvPr id="10" name="Прямоугольник 9"/>
            <p:cNvSpPr/>
            <p:nvPr/>
          </p:nvSpPr>
          <p:spPr>
            <a:xfrm>
              <a:off x="2548216" y="1349062"/>
              <a:ext cx="2199736" cy="502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ON-LINE, IN- SITU</a:t>
              </a:r>
              <a:endPara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48403" y="1977884"/>
              <a:ext cx="2221086" cy="3866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ДЕКОДИРОВАНИЕ</a:t>
              </a:r>
              <a:endPara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32351" y="3192493"/>
              <a:ext cx="2236710" cy="5597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ВОЗМОЖНОСТЬ ИНТЕГРАЦИИ В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ГСМ</a:t>
              </a:r>
              <a:endPara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16"/>
            <p:cNvCxnSpPr/>
            <p:nvPr/>
          </p:nvCxnSpPr>
          <p:spPr>
            <a:xfrm>
              <a:off x="6828490" y="3126611"/>
              <a:ext cx="504056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16"/>
            <p:cNvCxnSpPr/>
            <p:nvPr/>
          </p:nvCxnSpPr>
          <p:spPr>
            <a:xfrm>
              <a:off x="6827096" y="2229222"/>
              <a:ext cx="432048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6"/>
            <p:cNvCxnSpPr/>
            <p:nvPr/>
          </p:nvCxnSpPr>
          <p:spPr>
            <a:xfrm>
              <a:off x="6818726" y="4162059"/>
              <a:ext cx="504056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2549548" y="3885577"/>
              <a:ext cx="2232459" cy="677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ВХОДНОЙ КОНТРОЛЬ ДАННЫХ</a:t>
              </a:r>
              <a:endPara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72228" y="4695857"/>
              <a:ext cx="2219054" cy="5441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СПРАВКИ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79429" y="4871555"/>
              <a:ext cx="1872208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доступность</a:t>
              </a:r>
              <a:r>
                <a:rPr lang="en-US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24/7</a:t>
              </a:r>
              <a:endPara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5911">
              <a:off x="5308246" y="4904590"/>
              <a:ext cx="235475" cy="201324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2483768" y="1124744"/>
              <a:ext cx="5436001" cy="45442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80112" y="5260488"/>
              <a:ext cx="1899240" cy="277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все виды устройств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75911">
              <a:off x="5308246" y="5280119"/>
              <a:ext cx="235475" cy="201324"/>
            </a:xfrm>
            <a:prstGeom prst="rect">
              <a:avLst/>
            </a:prstGeom>
          </p:spPr>
        </p:pic>
        <p:cxnSp>
          <p:nvCxnSpPr>
            <p:cNvPr id="23" name="Straight Connector 116"/>
            <p:cNvCxnSpPr/>
            <p:nvPr/>
          </p:nvCxnSpPr>
          <p:spPr>
            <a:xfrm>
              <a:off x="4707670" y="3810724"/>
              <a:ext cx="325564" cy="5724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2546474" y="2492832"/>
              <a:ext cx="2223015" cy="5849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РЕЖИМ ПОСТУПЛЕНИЯ ДАННЫХ: 3 Ч, 12 Ч И ТД</a:t>
              </a:r>
              <a:endPara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116"/>
            <p:cNvCxnSpPr/>
            <p:nvPr/>
          </p:nvCxnSpPr>
          <p:spPr>
            <a:xfrm>
              <a:off x="4709067" y="1902129"/>
              <a:ext cx="336635" cy="15498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16"/>
            <p:cNvCxnSpPr/>
            <p:nvPr/>
          </p:nvCxnSpPr>
          <p:spPr>
            <a:xfrm>
              <a:off x="4651230" y="3124319"/>
              <a:ext cx="432048" cy="0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Прямоугольник 96"/>
          <p:cNvSpPr/>
          <p:nvPr/>
        </p:nvSpPr>
        <p:spPr>
          <a:xfrm>
            <a:off x="55512" y="-353"/>
            <a:ext cx="4571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2998000" y="1591204"/>
            <a:ext cx="216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996022" y="3287064"/>
            <a:ext cx="216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Стрелка вниз 211">
            <a:extLst>
              <a:ext uri="{FF2B5EF4-FFF2-40B4-BE49-F238E27FC236}">
                <a16:creationId xmlns:a16="http://schemas.microsoft.com/office/drawing/2014/main" id="{563E2FEF-1DBB-4CD8-9BAA-A6A5065AB3D6}"/>
              </a:ext>
            </a:extLst>
          </p:cNvPr>
          <p:cNvSpPr/>
          <p:nvPr/>
        </p:nvSpPr>
        <p:spPr>
          <a:xfrm rot="16200000">
            <a:off x="1699062" y="784211"/>
            <a:ext cx="1617488" cy="199181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низ 211">
            <a:extLst>
              <a:ext uri="{FF2B5EF4-FFF2-40B4-BE49-F238E27FC236}">
                <a16:creationId xmlns:a16="http://schemas.microsoft.com/office/drawing/2014/main" id="{3E2668AE-2F4D-403A-B2A9-806058297CDF}"/>
              </a:ext>
            </a:extLst>
          </p:cNvPr>
          <p:cNvSpPr/>
          <p:nvPr/>
        </p:nvSpPr>
        <p:spPr>
          <a:xfrm rot="16200000">
            <a:off x="2299118" y="2812846"/>
            <a:ext cx="1206577" cy="116655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1043988" y="1081111"/>
            <a:ext cx="400110" cy="360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сеть Росгидромета   </a:t>
            </a:r>
          </a:p>
        </p:txBody>
      </p:sp>
      <p:sp>
        <p:nvSpPr>
          <p:cNvPr id="104" name="Стрелка вниз 103"/>
          <p:cNvSpPr/>
          <p:nvPr/>
        </p:nvSpPr>
        <p:spPr>
          <a:xfrm rot="5400000">
            <a:off x="1282584" y="2984174"/>
            <a:ext cx="1186477" cy="807069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E32233B3-5BC7-466F-8125-627BF731EFE9}"/>
              </a:ext>
            </a:extLst>
          </p:cNvPr>
          <p:cNvSpPr/>
          <p:nvPr/>
        </p:nvSpPr>
        <p:spPr>
          <a:xfrm>
            <a:off x="390685" y="5238272"/>
            <a:ext cx="303302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 ДАННЫХ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0BED4786-6A1C-4D61-BDD9-00D4FE0A400D}"/>
              </a:ext>
            </a:extLst>
          </p:cNvPr>
          <p:cNvSpPr/>
          <p:nvPr/>
        </p:nvSpPr>
        <p:spPr>
          <a:xfrm>
            <a:off x="3532263" y="5242007"/>
            <a:ext cx="568863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КАК?     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7C124EB8-1AD2-467E-9E2A-50B4EBD2EDCB}"/>
              </a:ext>
            </a:extLst>
          </p:cNvPr>
          <p:cNvSpPr/>
          <p:nvPr/>
        </p:nvSpPr>
        <p:spPr>
          <a:xfrm>
            <a:off x="9374154" y="5244468"/>
            <a:ext cx="262154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517870D-419A-4D05-89D8-576963C456D4}"/>
              </a:ext>
            </a:extLst>
          </p:cNvPr>
          <p:cNvSpPr/>
          <p:nvPr/>
        </p:nvSpPr>
        <p:spPr>
          <a:xfrm>
            <a:off x="9374154" y="721083"/>
            <a:ext cx="2621542" cy="42165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   ПРОГНОЗЫ;</a:t>
            </a:r>
          </a:p>
          <a:p>
            <a:pPr marL="285750" indent="-285750">
              <a:spcBef>
                <a:spcPts val="240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ФАКТИЧЕСКИЕ ДАННЫЕ;</a:t>
            </a:r>
          </a:p>
          <a:p>
            <a:pPr marL="285750" indent="-285750">
              <a:spcBef>
                <a:spcPts val="240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ОПОВЕЩЕНИЕ О ЧС ЕДИНОВРЕМЕННОЕ;</a:t>
            </a:r>
          </a:p>
          <a:p>
            <a:pPr marL="285750" indent="-285750">
              <a:spcBef>
                <a:spcPts val="240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ЕДИНОЕ ИНФОРМАЦИОННОЕ ПРОСТРАНСТВО;</a:t>
            </a:r>
          </a:p>
          <a:p>
            <a:pPr marL="285750" indent="-285750">
              <a:spcBef>
                <a:spcPts val="240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НУЖНЫЕ  И ДОСТУПНЫЕ 24/7 СЕРВИСЫ;</a:t>
            </a:r>
          </a:p>
          <a:p>
            <a:pPr marL="285750" indent="-285750">
              <a:spcBef>
                <a:spcPts val="2400"/>
              </a:spcBef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СОПРОВОЖДЕНИЕ 24/7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Номер слайда 3"/>
          <p:cNvSpPr txBox="1">
            <a:spLocks/>
          </p:cNvSpPr>
          <p:nvPr/>
        </p:nvSpPr>
        <p:spPr>
          <a:xfrm>
            <a:off x="9252496" y="6310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Connector 116"/>
          <p:cNvCxnSpPr/>
          <p:nvPr/>
        </p:nvCxnSpPr>
        <p:spPr>
          <a:xfrm>
            <a:off x="5990678" y="3901646"/>
            <a:ext cx="302917" cy="18528"/>
          </a:xfrm>
          <a:prstGeom prst="line">
            <a:avLst/>
          </a:prstGeom>
          <a:ln w="38100">
            <a:solidFill>
              <a:schemeClr val="bg1"/>
            </a:solidFill>
            <a:prstDash val="sysDot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Группа 113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63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2900" y="6327675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1779" y="2176517"/>
            <a:ext cx="6038000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УСПЕШНОЙ РЕАЛИЗАЦИИ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ПО ИУС «РИСК-АГРО»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ОТРАСЛЯХ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60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1350" y="209352"/>
            <a:ext cx="8893175" cy="717550"/>
          </a:xfrm>
        </p:spPr>
        <p:txBody>
          <a:bodyPr>
            <a:normAutofit/>
          </a:bodyPr>
          <a:lstStyle/>
          <a:p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ГУ ФУАД «СИБИРЬ», «АЛТАЙ»:  РАБОТАЕТ с 2004</a:t>
            </a:r>
            <a:endParaRPr lang="ru-RU" altLang="ru-RU" sz="2000" b="1" u="sng" dirty="0">
              <a:latin typeface="Times New Roman" panose="02020603050405020304" pitchFamily="18" charset="0"/>
            </a:endParaRPr>
          </a:p>
        </p:txBody>
      </p:sp>
      <p:pic>
        <p:nvPicPr>
          <p:cNvPr id="7171" name="Picture 3" descr="ALL_N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040607"/>
            <a:ext cx="8027987" cy="5084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" y="3912393"/>
            <a:ext cx="3209221" cy="21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Экст темп_ХМА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12" y="4074409"/>
            <a:ext cx="25209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15" y="4648490"/>
            <a:ext cx="2863850" cy="143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529647" y="3587913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</a:rPr>
              <a:t>Главное меню : </a:t>
            </a:r>
          </a:p>
        </p:txBody>
      </p:sp>
      <p:pic>
        <p:nvPicPr>
          <p:cNvPr id="9224" name="Picture 12" descr="C:\WORK\HTDOCS\ROADS\yavl\+1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69" y="1030828"/>
            <a:ext cx="39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C:\WORK\HTDOCS\ROADS\yavl\+5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23" y="1524904"/>
            <a:ext cx="393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4" descr="C:\WORK\HTDOCS\ROADS\yavl\+8.gif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82" y="202173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5" descr="C:\WORK\HTDOCS\ROADS\yavl\+6.gif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82" y="252015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6" descr="C:\WORK\HTDOCS\ROADS\yavl\+2.gif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82" y="3014229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916918" y="1161366"/>
            <a:ext cx="5032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О     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Б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О     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З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Н  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А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Ч 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Е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Н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И   </a:t>
            </a:r>
          </a:p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Я</a:t>
            </a:r>
          </a:p>
        </p:txBody>
      </p:sp>
      <p:pic>
        <p:nvPicPr>
          <p:cNvPr id="9230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5" y="568127"/>
            <a:ext cx="3924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2900" y="6327675"/>
            <a:ext cx="2743200" cy="365125"/>
          </a:xfrm>
        </p:spPr>
        <p:txBody>
          <a:bodyPr/>
          <a:lstStyle/>
          <a:p>
            <a:fld id="{19B0DB06-2B15-4C04-842B-5753941252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9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4" descr="усл обозна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36" y="4055979"/>
            <a:ext cx="268071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19" y="79165"/>
            <a:ext cx="11597439" cy="120206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0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Управление МЧС в г. Новосибирск (действует с 2008):  </a:t>
            </a:r>
            <a:br>
              <a:rPr lang="ru-RU" altLang="ru-RU" sz="20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br>
              <a:rPr lang="ru-RU" alt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период паводка  ВСЕ ВИДЯТ ОДНОВРЕМЕННО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ОПЕРАТИВНЫЕ ДАННЫЕ ПО ГИДРОПОСТАМ                                                                                                        </a:t>
            </a:r>
            <a:endParaRPr lang="ru-RU" altLang="ru-RU" sz="2000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pic>
        <p:nvPicPr>
          <p:cNvPr id="3077" name="Picture 4" descr="Юг СФО_1604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46" y="1350211"/>
            <a:ext cx="7091599" cy="47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r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9" y="3042493"/>
            <a:ext cx="2873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at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463" y="2818414"/>
            <a:ext cx="2301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431" y="2562244"/>
            <a:ext cx="2301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9494836" y="2231760"/>
            <a:ext cx="234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9204005" y="2602403"/>
            <a:ext cx="2987995" cy="13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000" b="1" dirty="0"/>
              <a:t>Опасные явления- (в </a:t>
            </a:r>
            <a:r>
              <a:rPr lang="ru-RU" altLang="ru-RU" sz="1000" b="1" dirty="0" err="1"/>
              <a:t>т.ч</a:t>
            </a:r>
            <a:r>
              <a:rPr lang="ru-RU" altLang="ru-RU" sz="1000" b="1" dirty="0"/>
              <a:t>. Заторы, зажоры,  иное - обратить внимание!)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000" b="1" dirty="0"/>
              <a:t>Неблагоприятные явления (низкий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000" b="1" dirty="0"/>
              <a:t>	уровень, резкий  подъем, падение  и  т.д. 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000" b="1" dirty="0"/>
              <a:t>           </a:t>
            </a:r>
            <a:r>
              <a:rPr lang="ru-RU" altLang="ru-RU" sz="1000" b="1" dirty="0" smtClean="0"/>
              <a:t>Осадки </a:t>
            </a:r>
            <a:r>
              <a:rPr lang="ru-RU" altLang="ru-RU" sz="1000" b="1" dirty="0"/>
              <a:t>более 5 мм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0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800" dirty="0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9" y="4461476"/>
            <a:ext cx="1593699" cy="15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99" y="5115620"/>
            <a:ext cx="11890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47" name="Object 1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1014964"/>
              </p:ext>
            </p:extLst>
          </p:nvPr>
        </p:nvGraphicFramePr>
        <p:xfrm>
          <a:off x="1354051" y="3244079"/>
          <a:ext cx="159385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10" imgW="9041270" imgH="6958730" progId="Photoshop.Image.8">
                  <p:embed/>
                </p:oleObj>
              </mc:Choice>
              <mc:Fallback>
                <p:oleObj name="Image" r:id="rId10" imgW="9041270" imgH="6958730" progId="Photoshop.Image.8">
                  <p:embed/>
                  <p:pic>
                    <p:nvPicPr>
                      <p:cNvPr id="22547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051" y="3244079"/>
                        <a:ext cx="159385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22"/>
          <p:cNvSpPr>
            <a:spLocks noChangeArrowheads="1"/>
          </p:cNvSpPr>
          <p:nvPr/>
        </p:nvSpPr>
        <p:spPr bwMode="auto">
          <a:xfrm>
            <a:off x="9378557" y="3812211"/>
            <a:ext cx="27630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94" name="Picture 23" descr="http://pogoda.nsk.su/gidro/znak/yavl/binokl.gif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49" y="3395111"/>
            <a:ext cx="344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6" y="1367973"/>
            <a:ext cx="1609172" cy="180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645620" y="2709863"/>
            <a:ext cx="1381300" cy="1116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ru-RU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625609" y="2709862"/>
            <a:ext cx="0" cy="175161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399" y="6356350"/>
            <a:ext cx="2743200" cy="365125"/>
          </a:xfrm>
        </p:spPr>
        <p:txBody>
          <a:bodyPr/>
          <a:lstStyle/>
          <a:p>
            <a:fld id="{B889F432-6255-49C8-B52C-27B3CD9CC4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0276" y="6447610"/>
            <a:ext cx="2827122" cy="311991"/>
            <a:chOff x="100276" y="6447610"/>
            <a:chExt cx="2827122" cy="311991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56" y="6447610"/>
              <a:ext cx="953964" cy="31199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0276" y="6473596"/>
              <a:ext cx="2827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Воронеж, 26.11.2019    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4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</TotalTime>
  <Words>859</Words>
  <Application>Microsoft Office PowerPoint</Application>
  <PresentationFormat>Широкоэкранный</PresentationFormat>
  <Paragraphs>308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Cambria</vt:lpstr>
      <vt:lpstr>Georgia</vt:lpstr>
      <vt:lpstr>Sanskrit Text</vt:lpstr>
      <vt:lpstr>Times New Roman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ГУ ФУАД «СИБИРЬ», «АЛТАЙ»:  РАБОТАЕТ с 2004</vt:lpstr>
      <vt:lpstr> Управление МЧС в г. Новосибирск (действует с 2008):     в период паводка  ВСЕ ВИДЯТ ОДНОВРЕМЕННО ОПЕРАТИВНЫЕ ДАННЫЕ ПО ГИДРОПОСТАМ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 из первых рук</dc:title>
  <dc:creator>Irina Martynyuk</dc:creator>
  <cp:lastModifiedBy>Пользователь Windows</cp:lastModifiedBy>
  <cp:revision>272</cp:revision>
  <cp:lastPrinted>2019-11-06T10:58:36Z</cp:lastPrinted>
  <dcterms:created xsi:type="dcterms:W3CDTF">2019-06-03T14:54:52Z</dcterms:created>
  <dcterms:modified xsi:type="dcterms:W3CDTF">2019-11-25T07:31:55Z</dcterms:modified>
</cp:coreProperties>
</file>