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7" r:id="rId2"/>
    <p:sldId id="316" r:id="rId3"/>
    <p:sldId id="317" r:id="rId4"/>
    <p:sldId id="318" r:id="rId5"/>
    <p:sldId id="319" r:id="rId6"/>
    <p:sldId id="320" r:id="rId7"/>
    <p:sldId id="321"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295" r:id="rId21"/>
    <p:sldId id="262" r:id="rId22"/>
    <p:sldId id="263" r:id="rId23"/>
    <p:sldId id="264" r:id="rId24"/>
    <p:sldId id="265" r:id="rId25"/>
    <p:sldId id="292" r:id="rId26"/>
    <p:sldId id="289" r:id="rId27"/>
    <p:sldId id="293" r:id="rId28"/>
    <p:sldId id="291" r:id="rId29"/>
    <p:sldId id="294" r:id="rId30"/>
    <p:sldId id="300" r:id="rId31"/>
    <p:sldId id="268" r:id="rId32"/>
    <p:sldId id="280" r:id="rId33"/>
    <p:sldId id="270" r:id="rId34"/>
    <p:sldId id="271" r:id="rId35"/>
    <p:sldId id="272" r:id="rId36"/>
    <p:sldId id="273" r:id="rId37"/>
    <p:sldId id="274" r:id="rId38"/>
    <p:sldId id="275" r:id="rId39"/>
    <p:sldId id="281" r:id="rId40"/>
    <p:sldId id="282" r:id="rId41"/>
    <p:sldId id="296" r:id="rId42"/>
    <p:sldId id="297" r:id="rId43"/>
    <p:sldId id="298" r:id="rId44"/>
    <p:sldId id="277" r:id="rId4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4F87"/>
    <a:srgbClr val="3F4E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86" autoAdjust="0"/>
  </p:normalViewPr>
  <p:slideViewPr>
    <p:cSldViewPr>
      <p:cViewPr>
        <p:scale>
          <a:sx n="64" d="100"/>
          <a:sy n="64" d="100"/>
        </p:scale>
        <p:origin x="-450" y="-21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BE5CE2-75D6-48BE-8697-235A51DB3B39}" type="datetimeFigureOut">
              <a:rPr lang="ru-RU" smtClean="0"/>
              <a:t>25.11.2019</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46BDE-E013-4232-B952-1E42F6A803C4}" type="slidenum">
              <a:rPr lang="ru-RU" smtClean="0"/>
              <a:t>‹#›</a:t>
            </a:fld>
            <a:endParaRPr lang="ru-RU" dirty="0"/>
          </a:p>
        </p:txBody>
      </p:sp>
    </p:spTree>
    <p:extLst>
      <p:ext uri="{BB962C8B-B14F-4D97-AF65-F5344CB8AC3E}">
        <p14:creationId xmlns:p14="http://schemas.microsoft.com/office/powerpoint/2010/main" val="830250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раз слайда 1"/>
          <p:cNvSpPr>
            <a:spLocks noGrp="1" noRot="1" noChangeAspect="1" noTextEdit="1"/>
          </p:cNvSpPr>
          <p:nvPr>
            <p:ph type="sldImg"/>
          </p:nvPr>
        </p:nvSpPr>
        <p:spPr>
          <a:xfrm>
            <a:off x="685800" y="1143000"/>
            <a:ext cx="5486400" cy="3086100"/>
          </a:xfrm>
          <a:ln/>
        </p:spPr>
      </p:sp>
      <p:sp>
        <p:nvSpPr>
          <p:cNvPr id="2560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2560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9FA51F-ADBF-4D45-8324-4CDECC246BF3}" type="slidenum">
              <a:rPr lang="ru-RU" altLang="uk-UA">
                <a:latin typeface="Calibri" panose="020F0502020204030204" pitchFamily="34" charset="0"/>
              </a:rPr>
              <a:pPr/>
              <a:t>22</a:t>
            </a:fld>
            <a:endParaRPr lang="ru-RU" altLang="uk-UA" dirty="0">
              <a:latin typeface="Calibri" panose="020F0502020204030204" pitchFamily="34" charset="0"/>
            </a:endParaRPr>
          </a:p>
        </p:txBody>
      </p:sp>
    </p:spTree>
    <p:extLst>
      <p:ext uri="{BB962C8B-B14F-4D97-AF65-F5344CB8AC3E}">
        <p14:creationId xmlns:p14="http://schemas.microsoft.com/office/powerpoint/2010/main" val="2194987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2746BDE-E013-4232-B952-1E42F6A803C4}" type="slidenum">
              <a:rPr lang="ru-RU" smtClean="0"/>
              <a:t>32</a:t>
            </a:fld>
            <a:endParaRPr lang="ru-RU" dirty="0"/>
          </a:p>
        </p:txBody>
      </p:sp>
    </p:spTree>
    <p:extLst>
      <p:ext uri="{BB962C8B-B14F-4D97-AF65-F5344CB8AC3E}">
        <p14:creationId xmlns:p14="http://schemas.microsoft.com/office/powerpoint/2010/main" val="23525737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1598936"/>
            <a:ext cx="10363200" cy="1470025"/>
          </a:xfrm>
        </p:spPr>
        <p:txBody>
          <a:bodyPr>
            <a:normAutofit/>
          </a:bodyPr>
          <a:lstStyle>
            <a:lvl1pPr algn="ctr">
              <a:defRPr sz="48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1828800" y="3526160"/>
            <a:ext cx="8534400" cy="766936"/>
          </a:xfrm>
        </p:spPr>
        <p:txBody>
          <a:bodyPr/>
          <a:lstStyle>
            <a:lvl1pPr marL="0" indent="0" algn="ctr">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
        <p:nvSpPr>
          <p:cNvPr id="4" name="Дата 3"/>
          <p:cNvSpPr>
            <a:spLocks noGrp="1"/>
          </p:cNvSpPr>
          <p:nvPr>
            <p:ph type="dt" sz="half" idx="10"/>
          </p:nvPr>
        </p:nvSpPr>
        <p:spPr/>
        <p:txBody>
          <a:bodyPr/>
          <a:lstStyle/>
          <a:p>
            <a:fld id="{B8CAB795-B5A3-472F-AD55-F3723F81F760}" type="datetimeFigureOut">
              <a:rPr lang="ru-RU" smtClean="0">
                <a:solidFill>
                  <a:prstClr val="black">
                    <a:tint val="75000"/>
                  </a:prstClr>
                </a:solidFill>
              </a:rPr>
              <a:pPr/>
              <a:t>25.11.2019</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41139715-CF19-48D9-97FE-25D5155EEB58}"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327519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CAB795-B5A3-472F-AD55-F3723F81F760}" type="datetimeFigureOut">
              <a:rPr lang="ru-RU" smtClean="0">
                <a:solidFill>
                  <a:prstClr val="black">
                    <a:tint val="75000"/>
                  </a:prstClr>
                </a:solidFill>
              </a:rPr>
              <a:pPr/>
              <a:t>25.11.2019</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41139715-CF19-48D9-97FE-25D5155EEB58}"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059531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CAB795-B5A3-472F-AD55-F3723F81F760}" type="datetimeFigureOut">
              <a:rPr lang="ru-RU" smtClean="0">
                <a:solidFill>
                  <a:prstClr val="black">
                    <a:tint val="75000"/>
                  </a:prstClr>
                </a:solidFill>
              </a:rPr>
              <a:pPr/>
              <a:t>25.11.2019</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41139715-CF19-48D9-97FE-25D5155EEB58}"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083815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CAB795-B5A3-472F-AD55-F3723F81F760}" type="datetimeFigureOut">
              <a:rPr lang="ru-RU" smtClean="0">
                <a:solidFill>
                  <a:prstClr val="black">
                    <a:tint val="75000"/>
                  </a:prstClr>
                </a:solidFill>
              </a:rPr>
              <a:pPr/>
              <a:t>25.11.2019</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41139715-CF19-48D9-97FE-25D5155EEB58}"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5726494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8CAB795-B5A3-472F-AD55-F3723F81F760}" type="datetimeFigureOut">
              <a:rPr lang="ru-RU" smtClean="0">
                <a:solidFill>
                  <a:prstClr val="black">
                    <a:tint val="75000"/>
                  </a:prstClr>
                </a:solidFill>
              </a:rPr>
              <a:pPr/>
              <a:t>25.11.2019</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41139715-CF19-48D9-97FE-25D5155EEB58}"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0656190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8CAB795-B5A3-472F-AD55-F3723F81F760}" type="datetimeFigureOut">
              <a:rPr lang="ru-RU" smtClean="0">
                <a:solidFill>
                  <a:prstClr val="black">
                    <a:tint val="75000"/>
                  </a:prstClr>
                </a:solidFill>
              </a:rPr>
              <a:pPr/>
              <a:t>25.11.2019</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41139715-CF19-48D9-97FE-25D5155EEB58}"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467166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8CAB795-B5A3-472F-AD55-F3723F81F760}" type="datetimeFigureOut">
              <a:rPr lang="ru-RU" smtClean="0">
                <a:solidFill>
                  <a:prstClr val="black">
                    <a:tint val="75000"/>
                  </a:prstClr>
                </a:solidFill>
              </a:rPr>
              <a:pPr/>
              <a:t>25.11.2019</a:t>
            </a:fld>
            <a:endParaRPr lang="ru-RU"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dirty="0">
              <a:solidFill>
                <a:prstClr val="black">
                  <a:tint val="75000"/>
                </a:prstClr>
              </a:solidFill>
            </a:endParaRPr>
          </a:p>
        </p:txBody>
      </p:sp>
      <p:sp>
        <p:nvSpPr>
          <p:cNvPr id="9" name="Номер слайда 8"/>
          <p:cNvSpPr>
            <a:spLocks noGrp="1"/>
          </p:cNvSpPr>
          <p:nvPr>
            <p:ph type="sldNum" sz="quarter" idx="12"/>
          </p:nvPr>
        </p:nvSpPr>
        <p:spPr/>
        <p:txBody>
          <a:bodyPr/>
          <a:lstStyle/>
          <a:p>
            <a:fld id="{41139715-CF19-48D9-97FE-25D5155EEB58}"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879651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8CAB795-B5A3-472F-AD55-F3723F81F760}" type="datetimeFigureOut">
              <a:rPr lang="ru-RU" smtClean="0">
                <a:solidFill>
                  <a:prstClr val="black">
                    <a:tint val="75000"/>
                  </a:prstClr>
                </a:solidFill>
              </a:rPr>
              <a:pPr/>
              <a:t>25.11.2019</a:t>
            </a:fld>
            <a:endParaRPr lang="ru-RU"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dirty="0">
              <a:solidFill>
                <a:prstClr val="black">
                  <a:tint val="75000"/>
                </a:prstClr>
              </a:solidFill>
            </a:endParaRPr>
          </a:p>
        </p:txBody>
      </p:sp>
      <p:sp>
        <p:nvSpPr>
          <p:cNvPr id="5" name="Номер слайда 4"/>
          <p:cNvSpPr>
            <a:spLocks noGrp="1"/>
          </p:cNvSpPr>
          <p:nvPr>
            <p:ph type="sldNum" sz="quarter" idx="12"/>
          </p:nvPr>
        </p:nvSpPr>
        <p:spPr/>
        <p:txBody>
          <a:bodyPr/>
          <a:lstStyle/>
          <a:p>
            <a:fld id="{41139715-CF19-48D9-97FE-25D5155EEB58}"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676529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8CAB795-B5A3-472F-AD55-F3723F81F760}" type="datetimeFigureOut">
              <a:rPr lang="ru-RU" smtClean="0">
                <a:solidFill>
                  <a:prstClr val="black">
                    <a:tint val="75000"/>
                  </a:prstClr>
                </a:solidFill>
              </a:rPr>
              <a:pPr/>
              <a:t>25.11.2019</a:t>
            </a:fld>
            <a:endParaRPr lang="ru-RU"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41139715-CF19-48D9-97FE-25D5155EEB58}"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98816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8CAB795-B5A3-472F-AD55-F3723F81F760}" type="datetimeFigureOut">
              <a:rPr lang="ru-RU" smtClean="0">
                <a:solidFill>
                  <a:prstClr val="black">
                    <a:tint val="75000"/>
                  </a:prstClr>
                </a:solidFill>
              </a:rPr>
              <a:pPr/>
              <a:t>25.11.2019</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41139715-CF19-48D9-97FE-25D5155EEB58}"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47683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ru-RU" dirty="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8CAB795-B5A3-472F-AD55-F3723F81F760}" type="datetimeFigureOut">
              <a:rPr lang="ru-RU" smtClean="0">
                <a:solidFill>
                  <a:prstClr val="black">
                    <a:tint val="75000"/>
                  </a:prstClr>
                </a:solidFill>
              </a:rPr>
              <a:pPr/>
              <a:t>25.11.2019</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41139715-CF19-48D9-97FE-25D5155EEB58}"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556879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9349" y="116632"/>
            <a:ext cx="8448939" cy="936104"/>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AB795-B5A3-472F-AD55-F3723F81F760}" type="datetimeFigureOut">
              <a:rPr lang="ru-RU" smtClean="0">
                <a:solidFill>
                  <a:prstClr val="black">
                    <a:tint val="75000"/>
                  </a:prstClr>
                </a:solidFill>
              </a:rPr>
              <a:pPr/>
              <a:t>25.11.2019</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139715-CF19-48D9-97FE-25D5155EEB58}"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644250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spcBef>
          <a:spcPct val="0"/>
        </a:spcBef>
        <a:buNone/>
        <a:defRPr sz="3600" b="1" kern="1200">
          <a:solidFill>
            <a:srgbClr val="3F4E85"/>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3F4E85"/>
          </a:solidFill>
          <a:latin typeface="Myriad Pro"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b="0" kern="1200">
          <a:solidFill>
            <a:srgbClr val="3F4E85"/>
          </a:solidFill>
          <a:latin typeface="Myriad Pro"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
        <a:defRPr sz="2400" b="0" kern="1200">
          <a:solidFill>
            <a:srgbClr val="3F4E85"/>
          </a:solidFill>
          <a:latin typeface="Myriad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0" kern="1200">
          <a:solidFill>
            <a:srgbClr val="3F4E85"/>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0" kern="1200">
          <a:solidFill>
            <a:srgbClr val="3F4E85"/>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Картинки по запросу &quot;картинка росток  на презентацію&quot;"/>
          <p:cNvPicPr>
            <a:picLocks noChangeAspect="1" noChangeArrowheads="1"/>
          </p:cNvPicPr>
          <p:nvPr/>
        </p:nvPicPr>
        <p:blipFill rotWithShape="1">
          <a:blip r:embed="rId2">
            <a:extLst>
              <a:ext uri="{28A0092B-C50C-407E-A947-70E740481C1C}">
                <a14:useLocalDpi xmlns:a14="http://schemas.microsoft.com/office/drawing/2010/main" val="0"/>
              </a:ext>
            </a:extLst>
          </a:blip>
          <a:srcRect b="5846"/>
          <a:stretch/>
        </p:blipFill>
        <p:spPr bwMode="auto">
          <a:xfrm>
            <a:off x="-27617" y="1124744"/>
            <a:ext cx="12192000" cy="573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Заголовок 1"/>
          <p:cNvSpPr>
            <a:spLocks noGrp="1"/>
          </p:cNvSpPr>
          <p:nvPr>
            <p:ph type="title"/>
          </p:nvPr>
        </p:nvSpPr>
        <p:spPr>
          <a:xfrm>
            <a:off x="1992314" y="1412876"/>
            <a:ext cx="9216254" cy="4392389"/>
          </a:xfrm>
        </p:spPr>
        <p:txBody>
          <a:bodyPr>
            <a:noAutofit/>
          </a:bodyPr>
          <a:lstStyle/>
          <a:p>
            <a:pPr algn="ctr" eaLnBrk="1" hangingPunct="1">
              <a:lnSpc>
                <a:spcPct val="150000"/>
              </a:lnSpc>
              <a:defRPr/>
            </a:pPr>
            <a:r>
              <a:rPr lang="en-US" altLang="uk-UA" sz="4400" dirty="0">
                <a:solidFill>
                  <a:srgbClr val="002060"/>
                </a:solidFill>
                <a:effectLst>
                  <a:outerShdw blurRad="38100" dist="38100" dir="2700000" algn="tl">
                    <a:srgbClr val="C0C0C0"/>
                  </a:outerShdw>
                </a:effectLst>
                <a:latin typeface="Myriad Pro"/>
              </a:rPr>
              <a:t/>
            </a:r>
            <a:br>
              <a:rPr lang="en-US" altLang="uk-UA" sz="4400" dirty="0">
                <a:solidFill>
                  <a:srgbClr val="002060"/>
                </a:solidFill>
                <a:effectLst>
                  <a:outerShdw blurRad="38100" dist="38100" dir="2700000" algn="tl">
                    <a:srgbClr val="C0C0C0"/>
                  </a:outerShdw>
                </a:effectLst>
                <a:latin typeface="Myriad Pro"/>
              </a:rPr>
            </a:br>
            <a:r>
              <a:rPr lang="ru-RU" altLang="uk-UA" sz="4000"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Биологические </a:t>
            </a:r>
            <a:r>
              <a:rPr lang="ru-RU" altLang="uk-UA" sz="4000" dirty="0" smtClean="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пестициды </a:t>
            </a:r>
            <a:r>
              <a:rPr lang="ru-RU" altLang="uk-UA" sz="4000"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и механизмы их влияния на </a:t>
            </a:r>
            <a:r>
              <a:rPr lang="ru-RU" altLang="uk-UA" sz="4000" dirty="0" smtClean="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комплекс вредителей и болезней</a:t>
            </a:r>
            <a:r>
              <a:rPr lang="ru-RU" altLang="uk-UA" sz="4400" dirty="0">
                <a:solidFill>
                  <a:srgbClr val="002060"/>
                </a:solidFill>
                <a:effectLst>
                  <a:outerShdw blurRad="38100" dist="38100" dir="2700000" algn="tl">
                    <a:srgbClr val="C0C0C0"/>
                  </a:outerShdw>
                </a:effectLst>
                <a:latin typeface="Myriad Pro"/>
              </a:rPr>
              <a:t/>
            </a:r>
            <a:br>
              <a:rPr lang="ru-RU" altLang="uk-UA" sz="4400" dirty="0">
                <a:solidFill>
                  <a:srgbClr val="002060"/>
                </a:solidFill>
                <a:effectLst>
                  <a:outerShdw blurRad="38100" dist="38100" dir="2700000" algn="tl">
                    <a:srgbClr val="C0C0C0"/>
                  </a:outerShdw>
                </a:effectLst>
                <a:latin typeface="Myriad Pro"/>
              </a:rPr>
            </a:br>
            <a:r>
              <a:rPr lang="ru-RU" altLang="uk-UA" sz="4400" dirty="0">
                <a:solidFill>
                  <a:srgbClr val="002060"/>
                </a:solidFill>
                <a:effectLst>
                  <a:outerShdw blurRad="38100" dist="38100" dir="2700000" algn="tl">
                    <a:srgbClr val="C0C0C0"/>
                  </a:outerShdw>
                </a:effectLst>
                <a:latin typeface="Myriad Pro"/>
              </a:rPr>
              <a:t/>
            </a:r>
            <a:br>
              <a:rPr lang="ru-RU" altLang="uk-UA" sz="4400" dirty="0">
                <a:solidFill>
                  <a:srgbClr val="002060"/>
                </a:solidFill>
                <a:effectLst>
                  <a:outerShdw blurRad="38100" dist="38100" dir="2700000" algn="tl">
                    <a:srgbClr val="C0C0C0"/>
                  </a:outerShdw>
                </a:effectLst>
                <a:latin typeface="Myriad Pro"/>
              </a:rPr>
            </a:br>
            <a:r>
              <a:rPr lang="ru-RU" altLang="uk-UA" sz="1800" dirty="0">
                <a:solidFill>
                  <a:schemeClr val="tx1"/>
                </a:solidFill>
                <a:effectLst>
                  <a:outerShdw blurRad="38100" dist="38100" dir="2700000" algn="tl">
                    <a:srgbClr val="C0C0C0"/>
                  </a:outerShdw>
                </a:effectLst>
                <a:latin typeface="Myriad Pro"/>
              </a:rPr>
              <a:t>Топчий Татьяна</a:t>
            </a:r>
            <a:r>
              <a:rPr lang="ru-RU" altLang="uk-UA" sz="1800" dirty="0">
                <a:solidFill>
                  <a:srgbClr val="660066"/>
                </a:solidFill>
                <a:effectLst>
                  <a:outerShdw blurRad="38100" dist="38100" dir="2700000" algn="tl">
                    <a:srgbClr val="C0C0C0"/>
                  </a:outerShdw>
                </a:effectLst>
                <a:latin typeface="Myriad Pro"/>
              </a:rPr>
              <a:t> </a:t>
            </a:r>
            <a:r>
              <a:rPr lang="ru-RU" altLang="uk-UA" sz="1800" dirty="0">
                <a:solidFill>
                  <a:schemeClr val="tx1"/>
                </a:solidFill>
                <a:effectLst>
                  <a:outerShdw blurRad="38100" dist="38100" dir="2700000" algn="tl">
                    <a:srgbClr val="C0C0C0"/>
                  </a:outerShdw>
                </a:effectLst>
                <a:latin typeface="Myriad Pro"/>
              </a:rPr>
              <a:t>"Научный консультант ТД "Биопрепарат, </a:t>
            </a:r>
            <a:br>
              <a:rPr lang="ru-RU" altLang="uk-UA" sz="1800" dirty="0">
                <a:solidFill>
                  <a:schemeClr val="tx1"/>
                </a:solidFill>
                <a:effectLst>
                  <a:outerShdw blurRad="38100" dist="38100" dir="2700000" algn="tl">
                    <a:srgbClr val="C0C0C0"/>
                  </a:outerShdw>
                </a:effectLst>
                <a:latin typeface="Myriad Pro"/>
              </a:rPr>
            </a:br>
            <a:r>
              <a:rPr lang="ru-RU" altLang="uk-UA" sz="1800" dirty="0">
                <a:solidFill>
                  <a:schemeClr val="tx1"/>
                </a:solidFill>
                <a:effectLst>
                  <a:outerShdw blurRad="38100" dist="38100" dir="2700000" algn="tl">
                    <a:srgbClr val="C0C0C0"/>
                  </a:outerShdw>
                </a:effectLst>
                <a:latin typeface="Myriad Pro"/>
              </a:rPr>
              <a:t>к.с-х.н, старший научный сотрудник</a:t>
            </a:r>
            <a:br>
              <a:rPr lang="ru-RU" altLang="uk-UA" sz="1800" dirty="0">
                <a:solidFill>
                  <a:schemeClr val="tx1"/>
                </a:solidFill>
                <a:effectLst>
                  <a:outerShdw blurRad="38100" dist="38100" dir="2700000" algn="tl">
                    <a:srgbClr val="C0C0C0"/>
                  </a:outerShdw>
                </a:effectLst>
                <a:latin typeface="Myriad Pro"/>
              </a:rPr>
            </a:br>
            <a:endParaRPr lang="ru-RU" altLang="uk-UA" sz="1800" dirty="0">
              <a:solidFill>
                <a:schemeClr val="tx1"/>
              </a:solidFill>
              <a:effectLst>
                <a:outerShdw blurRad="38100" dist="38100" dir="2700000" algn="tl">
                  <a:srgbClr val="C0C0C0"/>
                </a:outerShdw>
              </a:effectLst>
              <a:latin typeface="Myriad Pro"/>
            </a:endParaRPr>
          </a:p>
        </p:txBody>
      </p:sp>
    </p:spTree>
    <p:extLst>
      <p:ext uri="{BB962C8B-B14F-4D97-AF65-F5344CB8AC3E}">
        <p14:creationId xmlns:p14="http://schemas.microsoft.com/office/powerpoint/2010/main" val="4124749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txBox="1">
            <a:spLocks noChangeArrowheads="1"/>
          </p:cNvSpPr>
          <p:nvPr/>
        </p:nvSpPr>
        <p:spPr>
          <a:xfrm>
            <a:off x="695400" y="214313"/>
            <a:ext cx="8352928" cy="571500"/>
          </a:xfrm>
          <a:prstGeom prst="rect">
            <a:avLst/>
          </a:prstGeom>
          <a:solidFill>
            <a:schemeClr val="bg1">
              <a:alpha val="59000"/>
            </a:schemeClr>
          </a:solidFill>
        </p:spPr>
        <p:txBody>
          <a:bodyPr vert="horz" lIns="91440" tIns="45720" rIns="91440" bIns="45720" rtlCol="0" anchor="ctr">
            <a:noAutofit/>
          </a:bodyPr>
          <a:lstStyle>
            <a:lvl1pPr algn="l" defTabSz="914400" rtl="0" eaLnBrk="1" latinLnBrk="0" hangingPunct="1">
              <a:spcBef>
                <a:spcPct val="0"/>
              </a:spcBef>
              <a:buNone/>
              <a:defRPr sz="3600" b="1" kern="1200">
                <a:solidFill>
                  <a:srgbClr val="3F4E85"/>
                </a:solidFill>
                <a:latin typeface="Myriad Pro" pitchFamily="34" charset="0"/>
                <a:ea typeface="+mj-ea"/>
                <a:cs typeface="+mj-cs"/>
              </a:defRPr>
            </a:lvl1p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2400" dirty="0" smtClean="0">
                <a:solidFill>
                  <a:srgbClr val="C00000"/>
                </a:solidFill>
                <a:latin typeface="Arial" panose="020B0604020202020204" pitchFamily="34" charset="0"/>
                <a:cs typeface="Arial" panose="020B0604020202020204" pitchFamily="34" charset="0"/>
              </a:rPr>
              <a:t>Применение</a:t>
            </a:r>
            <a:r>
              <a:rPr lang="ru-RU" sz="2800" dirty="0" smtClean="0">
                <a:solidFill>
                  <a:srgbClr val="C00000"/>
                </a:solidFill>
                <a:latin typeface="Arial" panose="020B0604020202020204" pitchFamily="34" charset="0"/>
                <a:cs typeface="Arial" panose="020B0604020202020204" pitchFamily="34" charset="0"/>
              </a:rPr>
              <a:t> </a:t>
            </a:r>
            <a:r>
              <a:rPr lang="ru-RU" sz="2400"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БИОФУНГИЦИДОВ</a:t>
            </a:r>
            <a:r>
              <a:rPr lang="ru-RU" sz="2400" dirty="0" smtClean="0">
                <a:solidFill>
                  <a:srgbClr val="7030A0"/>
                </a:solidFill>
                <a:latin typeface="Arial" panose="020B0604020202020204" pitchFamily="34" charset="0"/>
                <a:cs typeface="Arial" panose="020B0604020202020204" pitchFamily="34" charset="0"/>
              </a:rPr>
              <a:t> </a:t>
            </a:r>
            <a:r>
              <a:rPr lang="ru-RU" sz="24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 рассадный период</a:t>
            </a:r>
          </a:p>
        </p:txBody>
      </p:sp>
      <p:sp>
        <p:nvSpPr>
          <p:cNvPr id="3" name="Rectangle 2"/>
          <p:cNvSpPr txBox="1">
            <a:spLocks noChangeArrowheads="1"/>
          </p:cNvSpPr>
          <p:nvPr/>
        </p:nvSpPr>
        <p:spPr>
          <a:xfrm>
            <a:off x="285750" y="1143000"/>
            <a:ext cx="8643938" cy="3366120"/>
          </a:xfrm>
          <a:prstGeom prst="rect">
            <a:avLst/>
          </a:prstGeom>
        </p:spPr>
        <p:txBody>
          <a:bodyPr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3F4E85"/>
                </a:solidFill>
                <a:latin typeface="Myriad Pro"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b="0" kern="1200">
                <a:solidFill>
                  <a:srgbClr val="3F4E85"/>
                </a:solidFill>
                <a:latin typeface="Myriad Pro"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
              <a:defRPr sz="2400" b="0" kern="1200">
                <a:solidFill>
                  <a:srgbClr val="3F4E85"/>
                </a:solidFill>
                <a:latin typeface="Myriad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0" kern="1200">
                <a:solidFill>
                  <a:srgbClr val="3F4E85"/>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0" kern="1200">
                <a:solidFill>
                  <a:srgbClr val="3F4E85"/>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1313" indent="-341313" algn="just">
              <a:spcBef>
                <a:spcPts val="600"/>
              </a:spcBef>
              <a:buClr>
                <a:srgbClr val="EEC85E"/>
              </a:buClr>
              <a:buSzPct val="70000"/>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400" b="1" dirty="0" smtClean="0">
                <a:latin typeface="Arial" panose="020B0604020202020204" pitchFamily="34" charset="0"/>
                <a:ea typeface="Microsoft YaHei UI Light" panose="020B0502040204020203" pitchFamily="34" charset="-122"/>
                <a:cs typeface="Arial" panose="020B0604020202020204" pitchFamily="34" charset="0"/>
              </a:rPr>
              <a:t>Цель: </a:t>
            </a:r>
            <a:r>
              <a:rPr lang="ru-RU" sz="2400" dirty="0" smtClean="0">
                <a:solidFill>
                  <a:srgbClr val="002060"/>
                </a:solidFill>
                <a:effectLst>
                  <a:outerShdw blurRad="38100" dist="38100" dir="2700000" algn="tl">
                    <a:srgbClr val="000000">
                      <a:alpha val="43137"/>
                    </a:srgbClr>
                  </a:outerShdw>
                </a:effectLst>
                <a:latin typeface="Arial" panose="020B0604020202020204" pitchFamily="34" charset="0"/>
                <a:ea typeface="Microsoft YaHei UI Light" panose="020B0502040204020203" pitchFamily="34" charset="-122"/>
                <a:cs typeface="Arial" panose="020B0604020202020204" pitchFamily="34" charset="0"/>
              </a:rPr>
              <a:t>профилактика</a:t>
            </a:r>
            <a:r>
              <a:rPr lang="ru-RU" sz="2400" dirty="0" smtClean="0">
                <a:solidFill>
                  <a:srgbClr val="002060"/>
                </a:solidFill>
                <a:latin typeface="Arial" panose="020B0604020202020204" pitchFamily="34" charset="0"/>
                <a:ea typeface="Microsoft YaHei UI Light" panose="020B0502040204020203" pitchFamily="34" charset="-122"/>
                <a:cs typeface="Arial" panose="020B0604020202020204" pitchFamily="34" charset="0"/>
              </a:rPr>
              <a:t> появления и </a:t>
            </a:r>
          </a:p>
          <a:p>
            <a:pPr marL="341313" indent="-341313" algn="just">
              <a:spcBef>
                <a:spcPts val="600"/>
              </a:spcBef>
              <a:buClr>
                <a:srgbClr val="EEC85E"/>
              </a:buClr>
              <a:buSzPct val="70000"/>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400" dirty="0" smtClean="0">
                <a:solidFill>
                  <a:srgbClr val="002060"/>
                </a:solidFill>
                <a:latin typeface="Arial" panose="020B0604020202020204" pitchFamily="34" charset="0"/>
                <a:ea typeface="Microsoft YaHei UI Light" panose="020B0502040204020203" pitchFamily="34" charset="-122"/>
                <a:cs typeface="Arial" panose="020B0604020202020204" pitchFamily="34" charset="0"/>
              </a:rPr>
              <a:t>распространения болезней, </a:t>
            </a:r>
          </a:p>
          <a:p>
            <a:pPr marL="341313" indent="-341313" algn="just">
              <a:spcBef>
                <a:spcPts val="600"/>
              </a:spcBef>
              <a:buClr>
                <a:srgbClr val="EEC85E"/>
              </a:buClr>
              <a:buSzPct val="70000"/>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400" dirty="0" smtClean="0">
                <a:solidFill>
                  <a:srgbClr val="002060"/>
                </a:solidFill>
                <a:effectLst>
                  <a:outerShdw blurRad="38100" dist="38100" dir="2700000" algn="tl">
                    <a:srgbClr val="000000">
                      <a:alpha val="43137"/>
                    </a:srgbClr>
                  </a:outerShdw>
                </a:effectLst>
                <a:latin typeface="Arial" panose="020B0604020202020204" pitchFamily="34" charset="0"/>
                <a:ea typeface="Microsoft YaHei UI Light" panose="020B0502040204020203" pitchFamily="34" charset="-122"/>
                <a:cs typeface="Arial" panose="020B0604020202020204" pitchFamily="34" charset="0"/>
              </a:rPr>
              <a:t>стимулирование</a:t>
            </a:r>
            <a:r>
              <a:rPr lang="ru-RU" sz="2400" dirty="0" smtClean="0">
                <a:solidFill>
                  <a:srgbClr val="002060"/>
                </a:solidFill>
                <a:latin typeface="Arial" panose="020B0604020202020204" pitchFamily="34" charset="0"/>
                <a:ea typeface="Microsoft YaHei UI Light" panose="020B0502040204020203" pitchFamily="34" charset="-122"/>
                <a:cs typeface="Arial" panose="020B0604020202020204" pitchFamily="34" charset="0"/>
              </a:rPr>
              <a:t> ростовых процессов</a:t>
            </a:r>
          </a:p>
          <a:p>
            <a:pPr marL="341313" indent="-341313" algn="just">
              <a:spcBef>
                <a:spcPts val="600"/>
              </a:spcBef>
              <a:buClr>
                <a:srgbClr val="EEC85E"/>
              </a:buClr>
              <a:buSzPct val="70000"/>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400" b="1" dirty="0" smtClean="0">
                <a:latin typeface="Arial" panose="020B0604020202020204" pitchFamily="34" charset="0"/>
                <a:ea typeface="Microsoft YaHei UI Light" panose="020B0502040204020203" pitchFamily="34" charset="-122"/>
                <a:cs typeface="Arial" panose="020B0604020202020204" pitchFamily="34" charset="0"/>
              </a:rPr>
              <a:t>Действия:</a:t>
            </a:r>
            <a:r>
              <a:rPr lang="ru-RU" sz="2400" dirty="0" smtClean="0">
                <a:latin typeface="Arial" panose="020B0604020202020204" pitchFamily="34" charset="0"/>
                <a:ea typeface="Microsoft YaHei UI Light" panose="020B0502040204020203" pitchFamily="34" charset="-122"/>
                <a:cs typeface="Arial" panose="020B0604020202020204" pitchFamily="34" charset="0"/>
              </a:rPr>
              <a:t> </a:t>
            </a:r>
            <a:r>
              <a:rPr lang="ru-RU" sz="2400" dirty="0" smtClean="0">
                <a:solidFill>
                  <a:srgbClr val="002060"/>
                </a:solidFill>
                <a:latin typeface="Arial" panose="020B0604020202020204" pitchFamily="34" charset="0"/>
                <a:ea typeface="Microsoft YaHei UI Light" panose="020B0502040204020203" pitchFamily="34" charset="-122"/>
                <a:cs typeface="Arial" panose="020B0604020202020204" pitchFamily="34" charset="0"/>
              </a:rPr>
              <a:t>профилактические обработки растений (полив)</a:t>
            </a:r>
          </a:p>
          <a:p>
            <a:pPr marL="341313" indent="-341313" algn="just">
              <a:spcBef>
                <a:spcPts val="600"/>
              </a:spcBef>
              <a:buClr>
                <a:srgbClr val="EEC85E"/>
              </a:buClr>
              <a:buSzPct val="70000"/>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400" b="1" dirty="0" smtClean="0">
                <a:latin typeface="Arial" panose="020B0604020202020204" pitchFamily="34" charset="0"/>
                <a:ea typeface="Microsoft YaHei UI Light" panose="020B0502040204020203" pitchFamily="34" charset="-122"/>
                <a:cs typeface="Arial" panose="020B0604020202020204" pitchFamily="34" charset="0"/>
              </a:rPr>
              <a:t>Количество обработок: </a:t>
            </a:r>
            <a:r>
              <a:rPr lang="ru-RU" sz="2400" dirty="0" smtClean="0">
                <a:solidFill>
                  <a:srgbClr val="002060"/>
                </a:solidFill>
                <a:latin typeface="Arial" panose="020B0604020202020204" pitchFamily="34" charset="0"/>
                <a:ea typeface="Microsoft YaHei UI Light" panose="020B0502040204020203" pitchFamily="34" charset="-122"/>
                <a:cs typeface="Arial" panose="020B0604020202020204" pitchFamily="34" charset="0"/>
              </a:rPr>
              <a:t>1-2 </a:t>
            </a:r>
          </a:p>
          <a:p>
            <a:pPr marL="341313" indent="-341313" algn="just">
              <a:spcBef>
                <a:spcPts val="600"/>
              </a:spcBef>
              <a:buClr>
                <a:srgbClr val="EEC85E"/>
              </a:buClr>
              <a:buSzPct val="70000"/>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400" dirty="0" smtClean="0">
                <a:latin typeface="Arial" panose="020B0604020202020204" pitchFamily="34" charset="0"/>
                <a:ea typeface="Microsoft YaHei UI Light" panose="020B0502040204020203" pitchFamily="34" charset="-122"/>
                <a:cs typeface="Arial" panose="020B0604020202020204" pitchFamily="34" charset="0"/>
              </a:rPr>
              <a:t>- </a:t>
            </a:r>
            <a:r>
              <a:rPr lang="ru-RU" sz="2400" u="sng" dirty="0" smtClean="0">
                <a:solidFill>
                  <a:srgbClr val="002060"/>
                </a:solidFill>
                <a:latin typeface="Arial" panose="020B0604020202020204" pitchFamily="34" charset="0"/>
                <a:ea typeface="Microsoft YaHei UI Light" panose="020B0502040204020203" pitchFamily="34" charset="-122"/>
                <a:cs typeface="Arial" panose="020B0604020202020204" pitchFamily="34" charset="0"/>
              </a:rPr>
              <a:t>первая</a:t>
            </a:r>
            <a:r>
              <a:rPr lang="ru-RU" sz="2400" dirty="0" smtClean="0">
                <a:solidFill>
                  <a:srgbClr val="002060"/>
                </a:solidFill>
                <a:latin typeface="Arial" panose="020B0604020202020204" pitchFamily="34" charset="0"/>
                <a:ea typeface="Microsoft YaHei UI Light" panose="020B0502040204020203" pitchFamily="34" charset="-122"/>
                <a:cs typeface="Arial" panose="020B0604020202020204" pitchFamily="34" charset="0"/>
              </a:rPr>
              <a:t> - через 7-10 дней после появления всходов </a:t>
            </a:r>
          </a:p>
          <a:p>
            <a:pPr marL="0" indent="0" algn="just">
              <a:spcBef>
                <a:spcPts val="600"/>
              </a:spcBef>
              <a:buClr>
                <a:srgbClr val="EEC85E"/>
              </a:buClr>
              <a:buSzPct val="70000"/>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400" dirty="0" smtClean="0">
                <a:solidFill>
                  <a:srgbClr val="002060"/>
                </a:solidFill>
                <a:latin typeface="Arial" panose="020B0604020202020204" pitchFamily="34" charset="0"/>
                <a:ea typeface="Microsoft YaHei UI Light" panose="020B0502040204020203" pitchFamily="34" charset="-122"/>
                <a:cs typeface="Arial" panose="020B0604020202020204" pitchFamily="34" charset="0"/>
              </a:rPr>
              <a:t>- </a:t>
            </a:r>
            <a:r>
              <a:rPr lang="ru-RU" sz="2400" u="sng" dirty="0" smtClean="0">
                <a:solidFill>
                  <a:srgbClr val="002060"/>
                </a:solidFill>
                <a:latin typeface="Arial" panose="020B0604020202020204" pitchFamily="34" charset="0"/>
                <a:ea typeface="Microsoft YaHei UI Light" panose="020B0502040204020203" pitchFamily="34" charset="-122"/>
                <a:cs typeface="Arial" panose="020B0604020202020204" pitchFamily="34" charset="0"/>
              </a:rPr>
              <a:t>вторая</a:t>
            </a:r>
            <a:r>
              <a:rPr lang="ru-RU" sz="2400" dirty="0" smtClean="0">
                <a:solidFill>
                  <a:srgbClr val="002060"/>
                </a:solidFill>
                <a:latin typeface="Arial" panose="020B0604020202020204" pitchFamily="34" charset="0"/>
                <a:ea typeface="Microsoft YaHei UI Light" panose="020B0502040204020203" pitchFamily="34" charset="-122"/>
                <a:cs typeface="Arial" panose="020B0604020202020204" pitchFamily="34" charset="0"/>
              </a:rPr>
              <a:t> - за неделю до высадки рассады на постоянное место</a:t>
            </a:r>
          </a:p>
        </p:txBody>
      </p:sp>
      <p:pic>
        <p:nvPicPr>
          <p:cNvPr id="4" name="Picture 3"/>
          <p:cNvPicPr>
            <a:picLocks noChangeAspect="1" noChangeArrowheads="1"/>
          </p:cNvPicPr>
          <p:nvPr/>
        </p:nvPicPr>
        <p:blipFill>
          <a:blip r:embed="rId2"/>
          <a:srcRect/>
          <a:stretch>
            <a:fillRect/>
          </a:stretch>
        </p:blipFill>
        <p:spPr bwMode="auto">
          <a:xfrm>
            <a:off x="9192344" y="1248569"/>
            <a:ext cx="2860352" cy="232444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noChangeArrowheads="1"/>
          </p:cNvPicPr>
          <p:nvPr/>
        </p:nvPicPr>
        <p:blipFill>
          <a:blip r:embed="rId3"/>
          <a:srcRect/>
          <a:stretch>
            <a:fillRect/>
          </a:stretch>
        </p:blipFill>
        <p:spPr bwMode="auto">
          <a:xfrm>
            <a:off x="551384" y="4509120"/>
            <a:ext cx="3071812" cy="2160240"/>
          </a:xfrm>
          <a:prstGeom prst="rect">
            <a:avLst/>
          </a:prstGeom>
          <a:ln>
            <a:noFill/>
          </a:ln>
          <a:effectLst>
            <a:outerShdw blurRad="292100" dist="139700" dir="2700000" algn="tl" rotWithShape="0">
              <a:srgbClr val="333333">
                <a:alpha val="65000"/>
              </a:srgbClr>
            </a:outerShdw>
          </a:effectLst>
        </p:spPr>
      </p:pic>
      <p:pic>
        <p:nvPicPr>
          <p:cNvPr id="6" name="Picture 2"/>
          <p:cNvPicPr>
            <a:picLocks noChangeAspect="1" noChangeArrowheads="1"/>
          </p:cNvPicPr>
          <p:nvPr/>
        </p:nvPicPr>
        <p:blipFill>
          <a:blip r:embed="rId4"/>
          <a:srcRect/>
          <a:stretch>
            <a:fillRect/>
          </a:stretch>
        </p:blipFill>
        <p:spPr bwMode="auto">
          <a:xfrm>
            <a:off x="8052196" y="4437683"/>
            <a:ext cx="3372396" cy="2231677"/>
          </a:xfrm>
          <a:prstGeom prst="rect">
            <a:avLst/>
          </a:prstGeom>
          <a:ln>
            <a:noFill/>
          </a:ln>
          <a:effectLst>
            <a:outerShdw blurRad="292100" dist="139700" dir="2700000" algn="tl" rotWithShape="0">
              <a:srgbClr val="333333">
                <a:alpha val="65000"/>
              </a:srgbClr>
            </a:outerShdw>
          </a:effectLst>
        </p:spPr>
      </p:pic>
      <p:sp>
        <p:nvSpPr>
          <p:cNvPr id="7" name="Овал 6"/>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10</a:t>
            </a:r>
            <a:endParaRPr lang="ru-RU" dirty="0"/>
          </a:p>
        </p:txBody>
      </p:sp>
    </p:spTree>
    <p:extLst>
      <p:ext uri="{BB962C8B-B14F-4D97-AF65-F5344CB8AC3E}">
        <p14:creationId xmlns:p14="http://schemas.microsoft.com/office/powerpoint/2010/main" val="35323857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9416" y="214313"/>
            <a:ext cx="7848871" cy="830997"/>
          </a:xfrm>
          <a:prstGeom prst="rect">
            <a:avLst/>
          </a:prstGeom>
          <a:solidFill>
            <a:schemeClr val="bg1">
              <a:alpha val="66000"/>
            </a:schemeClr>
          </a:solidFill>
        </p:spPr>
        <p:txBody>
          <a:bodyPr wrap="square">
            <a:spAutoFit/>
          </a:bodyPr>
          <a:lstStyle/>
          <a:p>
            <a:pPr algn="just" eaLnBrk="1" fontAlgn="auto" hangingPunct="1">
              <a:spcBef>
                <a:spcPts val="0"/>
              </a:spcBef>
              <a:spcAft>
                <a:spcPts val="0"/>
              </a:spcAft>
              <a:defRPr/>
            </a:pPr>
            <a:r>
              <a:rPr lang="ru-RU"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Применение</a:t>
            </a:r>
            <a:r>
              <a:rPr lang="ru-RU" sz="2400" b="1" dirty="0">
                <a:solidFill>
                  <a:srgbClr val="7030A0"/>
                </a:solidFill>
                <a:latin typeface="+mn-lt"/>
              </a:rPr>
              <a:t> </a:t>
            </a:r>
            <a:r>
              <a:rPr lang="ru-RU" sz="2400" b="1" dirty="0">
                <a:solidFill>
                  <a:srgbClr val="00B050"/>
                </a:solidFill>
                <a:effectLst>
                  <a:outerShdw blurRad="38100" dist="38100" dir="2700000" algn="tl">
                    <a:srgbClr val="000000">
                      <a:alpha val="43137"/>
                    </a:srgbClr>
                  </a:outerShdw>
                </a:effectLst>
                <a:latin typeface="+mn-lt"/>
              </a:rPr>
              <a:t>БИОФУНГИЦИДОВ</a:t>
            </a:r>
            <a:r>
              <a:rPr lang="ru-RU" sz="2400" b="1" dirty="0">
                <a:solidFill>
                  <a:srgbClr val="7030A0"/>
                </a:solidFill>
                <a:latin typeface="+mn-lt"/>
              </a:rPr>
              <a:t> </a:t>
            </a:r>
            <a:r>
              <a:rPr lang="ru-RU" sz="24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 </a:t>
            </a:r>
            <a:r>
              <a:rPr lang="ru-RU"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период вегетации растений</a:t>
            </a:r>
            <a:endParaRPr lang="ru-RU" sz="2400" b="1" dirty="0">
              <a:solidFill>
                <a:srgbClr val="C00000"/>
              </a:solidFill>
              <a:latin typeface="Arial" panose="020B0604020202020204" pitchFamily="34" charset="0"/>
              <a:cs typeface="Arial" panose="020B0604020202020204" pitchFamily="34" charset="0"/>
            </a:endParaRPr>
          </a:p>
        </p:txBody>
      </p:sp>
      <p:sp>
        <p:nvSpPr>
          <p:cNvPr id="3" name="Rectangle 2"/>
          <p:cNvSpPr txBox="1">
            <a:spLocks noChangeArrowheads="1"/>
          </p:cNvSpPr>
          <p:nvPr/>
        </p:nvSpPr>
        <p:spPr bwMode="auto">
          <a:xfrm>
            <a:off x="214313" y="1268759"/>
            <a:ext cx="11570319" cy="2880965"/>
          </a:xfrm>
          <a:prstGeom prst="rect">
            <a:avLst/>
          </a:prstGeom>
          <a:solidFill>
            <a:schemeClr val="bg1">
              <a:alpha val="31000"/>
            </a:schemeClr>
          </a:solidFill>
          <a:ln w="9525">
            <a:noFill/>
            <a:miter lim="800000"/>
            <a:headEnd/>
            <a:tailEnd/>
          </a:ln>
        </p:spPr>
        <p:txBody>
          <a:bodyPr>
            <a:normAutofit fontScale="85000" lnSpcReduction="20000"/>
          </a:bodyPr>
          <a:lstStyle/>
          <a:p>
            <a:pPr marL="341313" indent="-341313" eaLnBrk="1" fontAlgn="auto" hangingPunct="1">
              <a:spcBef>
                <a:spcPts val="600"/>
              </a:spcBef>
              <a:spcAft>
                <a:spcPts val="0"/>
              </a:spcAft>
              <a:buClr>
                <a:srgbClr val="EEC85E"/>
              </a:buClr>
              <a:buSzPct val="70000"/>
              <a:buFont typeface="Arial"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ru-RU" sz="2400" b="1" dirty="0" smtClean="0">
              <a:latin typeface="+mn-lt"/>
            </a:endParaRPr>
          </a:p>
          <a:p>
            <a:pPr marL="341313" indent="-341313" algn="just" eaLnBrk="1" fontAlgn="auto" hangingPunct="1">
              <a:spcBef>
                <a:spcPts val="600"/>
              </a:spcBef>
              <a:spcAft>
                <a:spcPts val="0"/>
              </a:spcAft>
              <a:buClr>
                <a:srgbClr val="EEC85E"/>
              </a:buClr>
              <a:buSzPct val="70000"/>
              <a:buFont typeface="Arial"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600" b="1" dirty="0" smtClean="0">
                <a:latin typeface="Arial" panose="020B0604020202020204" pitchFamily="34" charset="0"/>
                <a:cs typeface="Arial" panose="020B0604020202020204" pitchFamily="34" charset="0"/>
              </a:rPr>
              <a:t>Цель</a:t>
            </a:r>
            <a:r>
              <a:rPr lang="ru-RU" sz="2600" b="1" dirty="0">
                <a:latin typeface="Arial" panose="020B0604020202020204" pitchFamily="34" charset="0"/>
                <a:cs typeface="Arial" panose="020B0604020202020204" pitchFamily="34" charset="0"/>
              </a:rPr>
              <a:t>: </a:t>
            </a:r>
            <a:r>
              <a:rPr lang="ru-RU" sz="26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профилактика</a:t>
            </a:r>
            <a:r>
              <a:rPr lang="ru-RU" sz="2600" dirty="0">
                <a:solidFill>
                  <a:srgbClr val="002060"/>
                </a:solidFill>
                <a:latin typeface="Arial" panose="020B0604020202020204" pitchFamily="34" charset="0"/>
                <a:cs typeface="Arial" panose="020B0604020202020204" pitchFamily="34" charset="0"/>
              </a:rPr>
              <a:t> появления и </a:t>
            </a:r>
          </a:p>
          <a:p>
            <a:pPr marL="341313" indent="-341313" algn="just" eaLnBrk="1" fontAlgn="auto" hangingPunct="1">
              <a:spcBef>
                <a:spcPts val="600"/>
              </a:spcBef>
              <a:spcAft>
                <a:spcPts val="0"/>
              </a:spcAft>
              <a:buClr>
                <a:srgbClr val="EEC85E"/>
              </a:buClr>
              <a:buSzPct val="70000"/>
              <a:buFont typeface="Arial"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600" dirty="0">
                <a:solidFill>
                  <a:srgbClr val="002060"/>
                </a:solidFill>
                <a:latin typeface="Arial" panose="020B0604020202020204" pitchFamily="34" charset="0"/>
                <a:cs typeface="Arial" panose="020B0604020202020204" pitchFamily="34" charset="0"/>
              </a:rPr>
              <a:t>распространения болезней, </a:t>
            </a:r>
          </a:p>
          <a:p>
            <a:pPr marL="341313" indent="-341313" algn="just" eaLnBrk="1" fontAlgn="auto" hangingPunct="1">
              <a:spcBef>
                <a:spcPts val="600"/>
              </a:spcBef>
              <a:spcAft>
                <a:spcPts val="0"/>
              </a:spcAft>
              <a:buClr>
                <a:srgbClr val="EEC85E"/>
              </a:buClr>
              <a:buSzPct val="70000"/>
              <a:buFont typeface="Arial"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6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стимулирование</a:t>
            </a:r>
            <a:r>
              <a:rPr lang="ru-RU" sz="2600" dirty="0">
                <a:solidFill>
                  <a:srgbClr val="002060"/>
                </a:solidFill>
                <a:latin typeface="Arial" panose="020B0604020202020204" pitchFamily="34" charset="0"/>
                <a:cs typeface="Arial" panose="020B0604020202020204" pitchFamily="34" charset="0"/>
              </a:rPr>
              <a:t> ростовых процессов</a:t>
            </a:r>
          </a:p>
          <a:p>
            <a:pPr marL="341313" indent="-341313" algn="just" eaLnBrk="1" fontAlgn="auto" hangingPunct="1">
              <a:spcBef>
                <a:spcPts val="600"/>
              </a:spcBef>
              <a:spcAft>
                <a:spcPts val="0"/>
              </a:spcAft>
              <a:buClr>
                <a:srgbClr val="EEC85E"/>
              </a:buClr>
              <a:buSzPct val="70000"/>
              <a:buFont typeface="Arial"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600" b="1" dirty="0">
                <a:latin typeface="Arial" panose="020B0604020202020204" pitchFamily="34" charset="0"/>
                <a:cs typeface="Arial" panose="020B0604020202020204" pitchFamily="34" charset="0"/>
              </a:rPr>
              <a:t>Действия:</a:t>
            </a:r>
            <a:r>
              <a:rPr lang="ru-RU" sz="2600" dirty="0">
                <a:latin typeface="Arial" panose="020B0604020202020204" pitchFamily="34" charset="0"/>
                <a:cs typeface="Arial" panose="020B0604020202020204" pitchFamily="34" charset="0"/>
              </a:rPr>
              <a:t> </a:t>
            </a:r>
            <a:r>
              <a:rPr lang="ru-RU" sz="2600" dirty="0">
                <a:solidFill>
                  <a:srgbClr val="002060"/>
                </a:solidFill>
                <a:latin typeface="Arial" panose="020B0604020202020204" pitchFamily="34" charset="0"/>
                <a:cs typeface="Arial" panose="020B0604020202020204" pitchFamily="34" charset="0"/>
              </a:rPr>
              <a:t>профилактические и лечебные обработки растений (полив, опрыскивание)</a:t>
            </a:r>
          </a:p>
          <a:p>
            <a:pPr marL="341313" indent="-341313" algn="just" eaLnBrk="1" fontAlgn="auto" hangingPunct="1">
              <a:spcBef>
                <a:spcPts val="600"/>
              </a:spcBef>
              <a:spcAft>
                <a:spcPts val="0"/>
              </a:spcAft>
              <a:buClr>
                <a:srgbClr val="EEC85E"/>
              </a:buClr>
              <a:buSzPct val="70000"/>
              <a:buFont typeface="Arial"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600" b="1" dirty="0">
                <a:latin typeface="Arial" panose="020B0604020202020204" pitchFamily="34" charset="0"/>
                <a:cs typeface="Arial" panose="020B0604020202020204" pitchFamily="34" charset="0"/>
              </a:rPr>
              <a:t>Количество обработок: </a:t>
            </a:r>
            <a:r>
              <a:rPr lang="ru-RU" sz="2600" dirty="0">
                <a:solidFill>
                  <a:srgbClr val="002060"/>
                </a:solidFill>
                <a:latin typeface="Arial" panose="020B0604020202020204" pitchFamily="34" charset="0"/>
                <a:cs typeface="Arial" panose="020B0604020202020204" pitchFamily="34" charset="0"/>
              </a:rPr>
              <a:t>от</a:t>
            </a:r>
            <a:r>
              <a:rPr lang="ru-RU" sz="2600" b="1" dirty="0">
                <a:solidFill>
                  <a:srgbClr val="002060"/>
                </a:solidFill>
                <a:latin typeface="Arial" panose="020B0604020202020204" pitchFamily="34" charset="0"/>
                <a:cs typeface="Arial" panose="020B0604020202020204" pitchFamily="34" charset="0"/>
              </a:rPr>
              <a:t> </a:t>
            </a:r>
            <a:r>
              <a:rPr lang="ru-RU" sz="2600" dirty="0">
                <a:solidFill>
                  <a:srgbClr val="002060"/>
                </a:solidFill>
                <a:latin typeface="Arial" panose="020B0604020202020204" pitchFamily="34" charset="0"/>
                <a:cs typeface="Arial" panose="020B0604020202020204" pitchFamily="34" charset="0"/>
              </a:rPr>
              <a:t>1 до </a:t>
            </a:r>
            <a:r>
              <a:rPr lang="ru-RU" sz="2600" i="1" dirty="0">
                <a:solidFill>
                  <a:srgbClr val="002060"/>
                </a:solidFill>
                <a:latin typeface="Arial" panose="020B0604020202020204" pitchFamily="34" charset="0"/>
                <a:cs typeface="Arial" panose="020B0604020202020204" pitchFamily="34" charset="0"/>
              </a:rPr>
              <a:t>многократно </a:t>
            </a:r>
          </a:p>
          <a:p>
            <a:pPr marL="341313" indent="-341313" algn="just" eaLnBrk="1" fontAlgn="auto" hangingPunct="1">
              <a:spcBef>
                <a:spcPts val="600"/>
              </a:spcBef>
              <a:spcAft>
                <a:spcPts val="0"/>
              </a:spcAft>
              <a:buClr>
                <a:srgbClr val="EEC85E"/>
              </a:buClr>
              <a:buSzPct val="70000"/>
              <a:buFont typeface="Arial"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600" dirty="0">
                <a:solidFill>
                  <a:srgbClr val="002060"/>
                </a:solidFill>
                <a:latin typeface="Arial" panose="020B0604020202020204" pitchFamily="34" charset="0"/>
                <a:cs typeface="Arial" panose="020B0604020202020204" pitchFamily="34" charset="0"/>
              </a:rPr>
              <a:t>- </a:t>
            </a:r>
            <a:r>
              <a:rPr lang="ru-RU" sz="2600" u="sng" dirty="0">
                <a:solidFill>
                  <a:srgbClr val="002060"/>
                </a:solidFill>
                <a:latin typeface="Arial" panose="020B0604020202020204" pitchFamily="34" charset="0"/>
                <a:cs typeface="Arial" panose="020B0604020202020204" pitchFamily="34" charset="0"/>
              </a:rPr>
              <a:t>первая</a:t>
            </a:r>
            <a:r>
              <a:rPr lang="ru-RU" sz="2600" dirty="0">
                <a:solidFill>
                  <a:srgbClr val="002060"/>
                </a:solidFill>
                <a:latin typeface="Arial" panose="020B0604020202020204" pitchFamily="34" charset="0"/>
                <a:cs typeface="Arial" panose="020B0604020202020204" pitchFamily="34" charset="0"/>
              </a:rPr>
              <a:t> - профилактическая</a:t>
            </a:r>
          </a:p>
          <a:p>
            <a:pPr algn="just" eaLnBrk="1" fontAlgn="auto" hangingPunct="1">
              <a:spcBef>
                <a:spcPts val="600"/>
              </a:spcBef>
              <a:spcAft>
                <a:spcPts val="0"/>
              </a:spcAft>
              <a:buClr>
                <a:srgbClr val="EEC85E"/>
              </a:buClr>
              <a:buSzPct val="70000"/>
              <a:buFont typeface="Arial"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600" dirty="0">
                <a:solidFill>
                  <a:srgbClr val="002060"/>
                </a:solidFill>
                <a:latin typeface="Arial" panose="020B0604020202020204" pitchFamily="34" charset="0"/>
                <a:cs typeface="Arial" panose="020B0604020202020204" pitchFamily="34" charset="0"/>
              </a:rPr>
              <a:t>- </a:t>
            </a:r>
            <a:r>
              <a:rPr lang="ru-RU" sz="2600" u="sng" dirty="0">
                <a:solidFill>
                  <a:srgbClr val="002060"/>
                </a:solidFill>
                <a:latin typeface="Arial" panose="020B0604020202020204" pitchFamily="34" charset="0"/>
                <a:cs typeface="Arial" panose="020B0604020202020204" pitchFamily="34" charset="0"/>
              </a:rPr>
              <a:t>последующие </a:t>
            </a:r>
            <a:r>
              <a:rPr lang="ru-RU" sz="2600" dirty="0">
                <a:solidFill>
                  <a:srgbClr val="002060"/>
                </a:solidFill>
                <a:latin typeface="Arial" panose="020B0604020202020204" pitchFamily="34" charset="0"/>
                <a:cs typeface="Arial" panose="020B0604020202020204" pitchFamily="34" charset="0"/>
              </a:rPr>
              <a:t>– при появлении первых симптомов болезней</a:t>
            </a:r>
          </a:p>
        </p:txBody>
      </p:sp>
      <p:pic>
        <p:nvPicPr>
          <p:cNvPr id="4" name="Picture 4" descr="Картинки по запросу пшениц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616" y="4148209"/>
            <a:ext cx="7059761" cy="269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Овал 4"/>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11</a:t>
            </a:r>
            <a:endParaRPr lang="ru-RU" dirty="0"/>
          </a:p>
        </p:txBody>
      </p:sp>
    </p:spTree>
    <p:extLst>
      <p:ext uri="{BB962C8B-B14F-4D97-AF65-F5344CB8AC3E}">
        <p14:creationId xmlns:p14="http://schemas.microsoft.com/office/powerpoint/2010/main" val="11543683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8696" y="260648"/>
            <a:ext cx="9505056" cy="769441"/>
          </a:xfrm>
          <a:prstGeom prst="rect">
            <a:avLst/>
          </a:prstGeom>
        </p:spPr>
        <p:txBody>
          <a:bodyPr wrap="square">
            <a:spAutoFit/>
          </a:bodyPr>
          <a:lstStyle/>
          <a:p>
            <a:pPr algn="ctr" fontAlgn="auto">
              <a:spcBef>
                <a:spcPts val="0"/>
              </a:spcBef>
              <a:spcAft>
                <a:spcPts val="0"/>
              </a:spcAft>
              <a:defRPr/>
            </a:pPr>
            <a:r>
              <a:rPr lang="ru-RU" sz="2000"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Биологическая эффективность препарата</a:t>
            </a:r>
            <a:r>
              <a:rPr lang="en-US" sz="2000"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ru-RU" sz="2000"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на основе</a:t>
            </a:r>
            <a:r>
              <a:rPr lang="ru-RU" sz="2400"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2000" b="1" i="1" dirty="0" err="1">
                <a:solidFill>
                  <a:srgbClr val="00B050"/>
                </a:solidFill>
                <a:effectLst>
                  <a:outerShdw blurRad="38100" dist="38100" dir="2700000" algn="tl">
                    <a:srgbClr val="C0C0C0"/>
                  </a:outerShdw>
                </a:effectLst>
                <a:latin typeface="+mn-lt"/>
              </a:rPr>
              <a:t>Trichoderma</a:t>
            </a:r>
            <a:r>
              <a:rPr lang="ru-RU" sz="2000" b="1" dirty="0">
                <a:solidFill>
                  <a:srgbClr val="996600"/>
                </a:solidFill>
                <a:effectLst>
                  <a:outerShdw blurRad="38100" dist="38100" dir="2700000" algn="tl">
                    <a:srgbClr val="C0C0C0"/>
                  </a:outerShdw>
                </a:effectLst>
                <a:latin typeface="+mn-lt"/>
              </a:rPr>
              <a:t> </a:t>
            </a:r>
          </a:p>
          <a:p>
            <a:pPr algn="ctr" fontAlgn="auto">
              <a:spcBef>
                <a:spcPts val="0"/>
              </a:spcBef>
              <a:spcAft>
                <a:spcPts val="0"/>
              </a:spcAft>
              <a:defRPr/>
            </a:pPr>
            <a:r>
              <a:rPr lang="ru-RU" sz="2000"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в защите зеленных культур от корневой гнили</a:t>
            </a:r>
            <a:endParaRPr lang="ru-RU" sz="2000" dirty="0">
              <a:solidFill>
                <a:srgbClr val="C00000"/>
              </a:solidFill>
              <a:latin typeface="Arial" panose="020B0604020202020204" pitchFamily="34" charset="0"/>
              <a:cs typeface="Arial" panose="020B0604020202020204" pitchFamily="34" charset="0"/>
            </a:endParaRPr>
          </a:p>
        </p:txBody>
      </p:sp>
      <p:sp>
        <p:nvSpPr>
          <p:cNvPr id="3" name="Прямоугольник 2"/>
          <p:cNvSpPr/>
          <p:nvPr/>
        </p:nvSpPr>
        <p:spPr>
          <a:xfrm>
            <a:off x="214313" y="1571625"/>
            <a:ext cx="4945583" cy="1200329"/>
          </a:xfrm>
          <a:prstGeom prst="rect">
            <a:avLst/>
          </a:prstGeom>
        </p:spPr>
        <p:txBody>
          <a:bodyPr wrap="square">
            <a:spAutoFit/>
          </a:bodyPr>
          <a:lstStyle/>
          <a:p>
            <a:pPr fontAlgn="auto">
              <a:spcBef>
                <a:spcPts val="0"/>
              </a:spcBef>
              <a:spcAft>
                <a:spcPts val="0"/>
              </a:spcAft>
              <a:defRPr/>
            </a:pPr>
            <a:r>
              <a:rPr lang="ru-RU" sz="2400" b="1" dirty="0">
                <a:solidFill>
                  <a:srgbClr val="663300"/>
                </a:solidFill>
                <a:effectLst>
                  <a:outerShdw blurRad="38100" dist="38100" dir="2700000" algn="tl">
                    <a:srgbClr val="C0C0C0"/>
                  </a:outerShdw>
                </a:effectLst>
                <a:latin typeface="Arial" panose="020B0604020202020204" pitchFamily="34" charset="0"/>
                <a:cs typeface="Arial" panose="020B0604020202020204" pitchFamily="34" charset="0"/>
              </a:rPr>
              <a:t>на салате -  </a:t>
            </a:r>
            <a:r>
              <a:rPr lang="ru-RU" sz="2400" b="1" dirty="0">
                <a:solidFill>
                  <a:srgbClr val="10253F"/>
                </a:solidFill>
                <a:effectLst>
                  <a:outerShdw blurRad="38100" dist="38100" dir="2700000" algn="tl">
                    <a:srgbClr val="C0C0C0"/>
                  </a:outerShdw>
                </a:effectLst>
                <a:latin typeface="Arial" panose="020B0604020202020204" pitchFamily="34" charset="0"/>
                <a:cs typeface="Arial" panose="020B0604020202020204" pitchFamily="34" charset="0"/>
              </a:rPr>
              <a:t>7</a:t>
            </a:r>
            <a:r>
              <a:rPr lang="en-US" sz="2400" b="1" dirty="0" smtClean="0">
                <a:solidFill>
                  <a:srgbClr val="10253F"/>
                </a:solidFill>
                <a:effectLst>
                  <a:outerShdw blurRad="38100" dist="38100" dir="2700000" algn="tl">
                    <a:srgbClr val="C0C0C0"/>
                  </a:outerShdw>
                </a:effectLst>
                <a:latin typeface="Arial" panose="020B0604020202020204" pitchFamily="34" charset="0"/>
                <a:cs typeface="Arial" panose="020B0604020202020204" pitchFamily="34" charset="0"/>
              </a:rPr>
              <a:t>2</a:t>
            </a:r>
            <a:r>
              <a:rPr lang="ru-RU" sz="2400" b="1" dirty="0" smtClean="0">
                <a:solidFill>
                  <a:srgbClr val="10253F"/>
                </a:solidFill>
                <a:effectLst>
                  <a:outerShdw blurRad="38100" dist="38100" dir="2700000" algn="tl">
                    <a:srgbClr val="C0C0C0"/>
                  </a:outerShdw>
                </a:effectLst>
                <a:latin typeface="Arial" panose="020B0604020202020204" pitchFamily="34" charset="0"/>
                <a:cs typeface="Arial" panose="020B0604020202020204" pitchFamily="34" charset="0"/>
              </a:rPr>
              <a:t> %</a:t>
            </a:r>
            <a:endParaRPr lang="ru-RU" sz="2400" b="1" dirty="0">
              <a:solidFill>
                <a:srgbClr val="10253F"/>
              </a:solidFill>
              <a:effectLst>
                <a:outerShdw blurRad="38100" dist="38100" dir="2700000" algn="tl">
                  <a:srgbClr val="C0C0C0"/>
                </a:outerShdw>
              </a:effectLst>
              <a:latin typeface="Arial" panose="020B0604020202020204" pitchFamily="34" charset="0"/>
              <a:cs typeface="Arial" panose="020B0604020202020204" pitchFamily="34" charset="0"/>
            </a:endParaRPr>
          </a:p>
          <a:p>
            <a:pPr fontAlgn="auto">
              <a:spcBef>
                <a:spcPts val="0"/>
              </a:spcBef>
              <a:spcAft>
                <a:spcPts val="0"/>
              </a:spcAft>
              <a:defRPr/>
            </a:pPr>
            <a:r>
              <a:rPr lang="ru-RU" sz="2400" b="1" dirty="0">
                <a:solidFill>
                  <a:srgbClr val="663300"/>
                </a:solidFill>
                <a:effectLst>
                  <a:outerShdw blurRad="38100" dist="38100" dir="2700000" algn="tl">
                    <a:srgbClr val="C0C0C0"/>
                  </a:outerShdw>
                </a:effectLst>
                <a:latin typeface="Arial" panose="020B0604020202020204" pitchFamily="34" charset="0"/>
                <a:cs typeface="Arial" panose="020B0604020202020204" pitchFamily="34" charset="0"/>
              </a:rPr>
              <a:t>на петрушке </a:t>
            </a:r>
            <a:r>
              <a:rPr lang="ru-RU" sz="2400" b="1" dirty="0" smtClean="0">
                <a:solidFill>
                  <a:srgbClr val="6633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ru-RU" sz="2400" b="1" dirty="0" smtClean="0">
                <a:solidFill>
                  <a:srgbClr val="10253F"/>
                </a:solidFill>
                <a:effectLst>
                  <a:outerShdw blurRad="38100" dist="38100" dir="2700000" algn="tl">
                    <a:srgbClr val="C0C0C0"/>
                  </a:outerShdw>
                </a:effectLst>
                <a:latin typeface="Arial" panose="020B0604020202020204" pitchFamily="34" charset="0"/>
                <a:cs typeface="Arial" panose="020B0604020202020204" pitchFamily="34" charset="0"/>
              </a:rPr>
              <a:t>83 %</a:t>
            </a:r>
            <a:endParaRPr lang="ru-RU" sz="2400" b="1" dirty="0">
              <a:solidFill>
                <a:srgbClr val="10253F"/>
              </a:solidFill>
              <a:effectLst>
                <a:outerShdw blurRad="38100" dist="38100" dir="2700000" algn="tl">
                  <a:srgbClr val="C0C0C0"/>
                </a:outerShdw>
              </a:effectLst>
              <a:latin typeface="Arial" panose="020B0604020202020204" pitchFamily="34" charset="0"/>
              <a:cs typeface="Arial" panose="020B0604020202020204" pitchFamily="34" charset="0"/>
            </a:endParaRPr>
          </a:p>
          <a:p>
            <a:pPr fontAlgn="auto">
              <a:spcBef>
                <a:spcPts val="0"/>
              </a:spcBef>
              <a:spcAft>
                <a:spcPts val="0"/>
              </a:spcAft>
              <a:defRPr/>
            </a:pPr>
            <a:r>
              <a:rPr lang="ru-RU" sz="2400" b="1" dirty="0">
                <a:solidFill>
                  <a:srgbClr val="663300"/>
                </a:solidFill>
                <a:effectLst>
                  <a:outerShdw blurRad="38100" dist="38100" dir="2700000" algn="tl">
                    <a:srgbClr val="C0C0C0"/>
                  </a:outerShdw>
                </a:effectLst>
                <a:latin typeface="Arial" panose="020B0604020202020204" pitchFamily="34" charset="0"/>
                <a:cs typeface="Arial" panose="020B0604020202020204" pitchFamily="34" charset="0"/>
              </a:rPr>
              <a:t>на укропе </a:t>
            </a:r>
            <a:r>
              <a:rPr lang="ru-RU" sz="2400" b="1" dirty="0" smtClean="0">
                <a:solidFill>
                  <a:srgbClr val="6633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ru-RU" sz="2400" b="1" dirty="0" smtClean="0">
                <a:solidFill>
                  <a:srgbClr val="10253F"/>
                </a:solidFill>
                <a:effectLst>
                  <a:outerShdw blurRad="38100" dist="38100" dir="2700000" algn="tl">
                    <a:srgbClr val="C0C0C0"/>
                  </a:outerShdw>
                </a:effectLst>
                <a:latin typeface="Arial" panose="020B0604020202020204" pitchFamily="34" charset="0"/>
                <a:cs typeface="Arial" panose="020B0604020202020204" pitchFamily="34" charset="0"/>
              </a:rPr>
              <a:t>87 %</a:t>
            </a:r>
            <a:endParaRPr lang="ru-RU" sz="2400" b="1" dirty="0">
              <a:solidFill>
                <a:srgbClr val="10253F"/>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4" name="Picture 5" descr="F:\Работа_все_1\Фото\2010-05-11, зелень\DSC01683.JPG"/>
          <p:cNvPicPr>
            <a:picLocks noChangeAspect="1" noChangeArrowheads="1"/>
          </p:cNvPicPr>
          <p:nvPr/>
        </p:nvPicPr>
        <p:blipFill>
          <a:blip r:embed="rId2" cstate="print"/>
          <a:srcRect/>
          <a:stretch>
            <a:fillRect/>
          </a:stretch>
        </p:blipFill>
        <p:spPr bwMode="auto">
          <a:xfrm>
            <a:off x="6816080" y="1409184"/>
            <a:ext cx="2081213" cy="1560513"/>
          </a:xfrm>
          <a:prstGeom prst="rect">
            <a:avLst/>
          </a:prstGeom>
          <a:ln>
            <a:noFill/>
          </a:ln>
          <a:effectLst>
            <a:softEdge rad="112500"/>
          </a:effectLst>
        </p:spPr>
      </p:pic>
      <p:pic>
        <p:nvPicPr>
          <p:cNvPr id="5" name="Picture 4" descr="F:\Работа_все_1\Фото\2010-05-11, зелень\DSC01682.JPG"/>
          <p:cNvPicPr>
            <a:picLocks noChangeAspect="1" noChangeArrowheads="1"/>
          </p:cNvPicPr>
          <p:nvPr/>
        </p:nvPicPr>
        <p:blipFill>
          <a:blip r:embed="rId3" cstate="print"/>
          <a:srcRect/>
          <a:stretch>
            <a:fillRect/>
          </a:stretch>
        </p:blipFill>
        <p:spPr bwMode="auto">
          <a:xfrm>
            <a:off x="9768408" y="1409184"/>
            <a:ext cx="2081212" cy="1560513"/>
          </a:xfrm>
          <a:prstGeom prst="rect">
            <a:avLst/>
          </a:prstGeom>
          <a:ln>
            <a:noFill/>
          </a:ln>
          <a:effectLst>
            <a:softEdge rad="112500"/>
          </a:effectLst>
        </p:spPr>
      </p:pic>
      <p:pic>
        <p:nvPicPr>
          <p:cNvPr id="6" name="Picture 3" descr="F:\Работа_все_1\Фото\Фото МОФ\Фото-0292.jpg"/>
          <p:cNvPicPr>
            <a:picLocks noChangeAspect="1" noChangeArrowheads="1"/>
          </p:cNvPicPr>
          <p:nvPr/>
        </p:nvPicPr>
        <p:blipFill>
          <a:blip r:embed="rId4" cstate="print"/>
          <a:srcRect/>
          <a:stretch>
            <a:fillRect/>
          </a:stretch>
        </p:blipFill>
        <p:spPr bwMode="auto">
          <a:xfrm>
            <a:off x="306451" y="3511551"/>
            <a:ext cx="3726929" cy="2795197"/>
          </a:xfrm>
          <a:prstGeom prst="rect">
            <a:avLst/>
          </a:prstGeom>
          <a:ln>
            <a:noFill/>
          </a:ln>
          <a:effectLst>
            <a:softEdge rad="112500"/>
          </a:effectLst>
        </p:spPr>
      </p:pic>
      <p:sp>
        <p:nvSpPr>
          <p:cNvPr id="7" name="Прямоугольник 6"/>
          <p:cNvSpPr/>
          <p:nvPr/>
        </p:nvSpPr>
        <p:spPr>
          <a:xfrm>
            <a:off x="0" y="3071813"/>
            <a:ext cx="5015880" cy="369332"/>
          </a:xfrm>
          <a:prstGeom prst="rect">
            <a:avLst/>
          </a:prstGeom>
        </p:spPr>
        <p:txBody>
          <a:bodyPr wrap="square">
            <a:spAutoFit/>
          </a:bodyPr>
          <a:lstStyle/>
          <a:p>
            <a:pPr fontAlgn="auto">
              <a:spcBef>
                <a:spcPts val="0"/>
              </a:spcBef>
              <a:spcAft>
                <a:spcPts val="0"/>
              </a:spcAft>
              <a:defRPr/>
            </a:pPr>
            <a:r>
              <a:rPr lang="en-US" b="1" i="1" dirty="0" err="1">
                <a:solidFill>
                  <a:srgbClr val="00B050"/>
                </a:solidFill>
                <a:effectLst>
                  <a:outerShdw blurRad="38100" dist="38100" dir="2700000" algn="tl">
                    <a:srgbClr val="C0C0C0"/>
                  </a:outerShdw>
                </a:effectLst>
                <a:latin typeface="Arial" panose="020B0604020202020204" pitchFamily="34" charset="0"/>
                <a:cs typeface="Arial" panose="020B0604020202020204" pitchFamily="34" charset="0"/>
              </a:rPr>
              <a:t>Trichoderma</a:t>
            </a:r>
            <a:r>
              <a:rPr lang="ru-RU" b="1" kern="0" dirty="0">
                <a:solidFill>
                  <a:sysClr val="windowText" lastClr="000000"/>
                </a:solidFill>
                <a:latin typeface="Arial" panose="020B0604020202020204" pitchFamily="34" charset="0"/>
                <a:cs typeface="Arial" panose="020B0604020202020204" pitchFamily="34" charset="0"/>
              </a:rPr>
              <a:t>                  </a:t>
            </a:r>
            <a:r>
              <a:rPr lang="en-US" b="1" kern="0" dirty="0">
                <a:solidFill>
                  <a:sysClr val="windowText" lastClr="000000"/>
                </a:solidFill>
                <a:latin typeface="Arial" panose="020B0604020202020204" pitchFamily="34" charset="0"/>
                <a:cs typeface="Arial" panose="020B0604020202020204" pitchFamily="34" charset="0"/>
              </a:rPr>
              <a:t>       </a:t>
            </a:r>
            <a:r>
              <a:rPr lang="ru-RU" b="1" kern="0" dirty="0">
                <a:solidFill>
                  <a:sysClr val="windowText" lastClr="000000"/>
                </a:solidFill>
                <a:latin typeface="Arial" panose="020B0604020202020204" pitchFamily="34" charset="0"/>
                <a:cs typeface="Arial" panose="020B0604020202020204" pitchFamily="34" charset="0"/>
              </a:rPr>
              <a:t>    Контроль </a:t>
            </a:r>
            <a:endParaRPr lang="ru-RU" b="1" dirty="0">
              <a:latin typeface="Arial" panose="020B0604020202020204" pitchFamily="34" charset="0"/>
              <a:cs typeface="Arial" panose="020B0604020202020204" pitchFamily="34" charset="0"/>
            </a:endParaRPr>
          </a:p>
        </p:txBody>
      </p:sp>
      <p:pic>
        <p:nvPicPr>
          <p:cNvPr id="9" name="Picture 2" descr="F:\Работа_все_1\Фото\Фото МОФ\Фото-0288.jpg"/>
          <p:cNvPicPr>
            <a:picLocks noChangeAspect="1" noChangeArrowheads="1"/>
          </p:cNvPicPr>
          <p:nvPr/>
        </p:nvPicPr>
        <p:blipFill>
          <a:blip r:embed="rId5" cstate="print"/>
          <a:srcRect/>
          <a:stretch>
            <a:fillRect/>
          </a:stretch>
        </p:blipFill>
        <p:spPr bwMode="auto">
          <a:xfrm>
            <a:off x="7450603" y="3472438"/>
            <a:ext cx="4064000" cy="2863057"/>
          </a:xfrm>
          <a:prstGeom prst="rect">
            <a:avLst/>
          </a:prstGeom>
          <a:ln>
            <a:noFill/>
          </a:ln>
          <a:effectLst>
            <a:softEdge rad="112500"/>
          </a:effectLst>
        </p:spPr>
      </p:pic>
      <p:sp>
        <p:nvSpPr>
          <p:cNvPr id="10" name="Номер слайда 2"/>
          <p:cNvSpPr>
            <a:spLocks noGrp="1"/>
          </p:cNvSpPr>
          <p:nvPr>
            <p:ph type="sldNum" sz="quarter" idx="12"/>
          </p:nvPr>
        </p:nvSpPr>
        <p:spPr>
          <a:xfrm>
            <a:off x="6960096" y="3071813"/>
            <a:ext cx="4554507" cy="439738"/>
          </a:xfrm>
        </p:spPr>
        <p:txBody>
          <a:bodyPr rtlCol="0"/>
          <a:lstStyle/>
          <a:p>
            <a:pPr fontAlgn="auto">
              <a:spcBef>
                <a:spcPts val="0"/>
              </a:spcBef>
              <a:spcAft>
                <a:spcPts val="0"/>
              </a:spcAft>
              <a:defRPr/>
            </a:pPr>
            <a:r>
              <a:rPr lang="ru-RU" sz="1800" b="1" kern="0" dirty="0">
                <a:solidFill>
                  <a:sysClr val="windowText" lastClr="000000"/>
                </a:solidFill>
                <a:latin typeface="Arial" panose="020B0604020202020204" pitchFamily="34" charset="0"/>
                <a:cs typeface="Arial" panose="020B0604020202020204" pitchFamily="34" charset="0"/>
              </a:rPr>
              <a:t>Контроль</a:t>
            </a:r>
            <a:r>
              <a:rPr lang="ru-RU" sz="1800" b="1" kern="0" dirty="0">
                <a:solidFill>
                  <a:sysClr val="windowText" lastClr="000000"/>
                </a:solidFill>
                <a:latin typeface="+mn-lt"/>
              </a:rPr>
              <a:t> </a:t>
            </a:r>
            <a:r>
              <a:rPr lang="en-US" sz="1800" b="1" kern="0" dirty="0">
                <a:solidFill>
                  <a:sysClr val="windowText" lastClr="000000"/>
                </a:solidFill>
                <a:latin typeface="+mn-lt"/>
              </a:rPr>
              <a:t>                             </a:t>
            </a:r>
            <a:r>
              <a:rPr lang="en-US" sz="1800" b="1" i="1" dirty="0" err="1">
                <a:solidFill>
                  <a:srgbClr val="00B050"/>
                </a:solidFill>
                <a:effectLst>
                  <a:outerShdw blurRad="38100" dist="38100" dir="2700000" algn="tl">
                    <a:srgbClr val="C0C0C0"/>
                  </a:outerShdw>
                </a:effectLst>
                <a:latin typeface="Arial" panose="020B0604020202020204" pitchFamily="34" charset="0"/>
                <a:cs typeface="Arial" panose="020B0604020202020204" pitchFamily="34" charset="0"/>
              </a:rPr>
              <a:t>Trichoderma</a:t>
            </a:r>
            <a:r>
              <a:rPr lang="ru-RU" sz="1800" b="1" kern="0" dirty="0">
                <a:solidFill>
                  <a:sysClr val="windowText" lastClr="000000"/>
                </a:solidFill>
                <a:latin typeface="+mn-lt"/>
              </a:rPr>
              <a:t> </a:t>
            </a:r>
          </a:p>
        </p:txBody>
      </p:sp>
      <p:sp useBgFill="1">
        <p:nvSpPr>
          <p:cNvPr id="11" name="TextBox 47"/>
          <p:cNvSpPr txBox="1">
            <a:spLocks noChangeArrowheads="1"/>
          </p:cNvSpPr>
          <p:nvPr/>
        </p:nvSpPr>
        <p:spPr bwMode="auto">
          <a:xfrm>
            <a:off x="1415480" y="6306748"/>
            <a:ext cx="1728192" cy="40011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ru-RU" altLang="ru-RU" sz="2000" dirty="0">
                <a:latin typeface="Arial" panose="020B0604020202020204" pitchFamily="34" charset="0"/>
                <a:cs typeface="Arial" panose="020B0604020202020204" pitchFamily="34" charset="0"/>
              </a:rPr>
              <a:t>Петрушка</a:t>
            </a:r>
          </a:p>
        </p:txBody>
      </p:sp>
      <p:sp useBgFill="1">
        <p:nvSpPr>
          <p:cNvPr id="12" name="TextBox 48"/>
          <p:cNvSpPr txBox="1">
            <a:spLocks noChangeArrowheads="1"/>
          </p:cNvSpPr>
          <p:nvPr/>
        </p:nvSpPr>
        <p:spPr bwMode="auto">
          <a:xfrm>
            <a:off x="8910505" y="6296381"/>
            <a:ext cx="1285875" cy="40011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ru-RU" altLang="ru-RU" sz="2000">
                <a:latin typeface="Arial" panose="020B0604020202020204" pitchFamily="34" charset="0"/>
                <a:cs typeface="Arial" panose="020B0604020202020204" pitchFamily="34" charset="0"/>
              </a:rPr>
              <a:t>Укроп</a:t>
            </a:r>
          </a:p>
        </p:txBody>
      </p:sp>
      <p:sp>
        <p:nvSpPr>
          <p:cNvPr id="13" name="Овал 12"/>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12</a:t>
            </a:r>
            <a:endParaRPr lang="ru-RU" dirty="0"/>
          </a:p>
        </p:txBody>
      </p:sp>
    </p:spTree>
    <p:extLst>
      <p:ext uri="{BB962C8B-B14F-4D97-AF65-F5344CB8AC3E}">
        <p14:creationId xmlns:p14="http://schemas.microsoft.com/office/powerpoint/2010/main" val="7898764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695399" y="261776"/>
            <a:ext cx="7982245" cy="830997"/>
          </a:xfrm>
          <a:prstGeom prst="rect">
            <a:avLst/>
          </a:prstGeom>
          <a:solidFill>
            <a:schemeClr val="bg1">
              <a:alpha val="3803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ru-RU" altLang="ru-RU" sz="2400" b="1" dirty="0">
                <a:solidFill>
                  <a:srgbClr val="C00000"/>
                </a:solidFill>
                <a:latin typeface="Arial" panose="020B0604020202020204" pitchFamily="34" charset="0"/>
                <a:cs typeface="Arial" panose="020B0604020202020204" pitchFamily="34" charset="0"/>
              </a:rPr>
              <a:t>ВЛИЯНИЕ БАКТЕРИАЛЬНЫХ БИОФУНГИЦИДОВ </a:t>
            </a:r>
            <a:r>
              <a:rPr lang="ru-RU" altLang="ru-RU" sz="2400" b="1" dirty="0" smtClean="0">
                <a:solidFill>
                  <a:srgbClr val="C00000"/>
                </a:solidFill>
                <a:latin typeface="Arial" panose="020B0604020202020204" pitchFamily="34" charset="0"/>
                <a:cs typeface="Arial" panose="020B0604020202020204" pitchFamily="34" charset="0"/>
              </a:rPr>
              <a:t>НА </a:t>
            </a:r>
            <a:r>
              <a:rPr lang="ru-RU" altLang="ru-RU" sz="2400" b="1" dirty="0">
                <a:solidFill>
                  <a:srgbClr val="C00000"/>
                </a:solidFill>
                <a:latin typeface="Arial" panose="020B0604020202020204" pitchFamily="34" charset="0"/>
                <a:cs typeface="Arial" panose="020B0604020202020204" pitchFamily="34" charset="0"/>
              </a:rPr>
              <a:t>РОСТ И РАЗВИТИЕ РАСТЕНИЙ ТОМАТА</a:t>
            </a:r>
          </a:p>
        </p:txBody>
      </p:sp>
      <p:pic>
        <p:nvPicPr>
          <p:cNvPr id="3" name="Picture 2" descr="4 контроль общ"/>
          <p:cNvPicPr>
            <a:picLocks noChangeAspect="1" noChangeArrowheads="1"/>
          </p:cNvPicPr>
          <p:nvPr/>
        </p:nvPicPr>
        <p:blipFill>
          <a:blip r:embed="rId2" cstate="print">
            <a:lum bright="-10000" contrast="20000"/>
          </a:blip>
          <a:srcRect/>
          <a:stretch>
            <a:fillRect/>
          </a:stretch>
        </p:blipFill>
        <p:spPr bwMode="auto">
          <a:xfrm>
            <a:off x="221209" y="2012130"/>
            <a:ext cx="2773363" cy="2881312"/>
          </a:xfrm>
          <a:prstGeom prst="rect">
            <a:avLst/>
          </a:prstGeom>
          <a:ln>
            <a:noFill/>
          </a:ln>
          <a:effectLst>
            <a:softEdge rad="112500"/>
          </a:effectLst>
        </p:spPr>
      </p:pic>
      <p:pic>
        <p:nvPicPr>
          <p:cNvPr id="4" name="Picture 4" descr="9 бактоген общий вид 015"/>
          <p:cNvPicPr>
            <a:picLocks noChangeAspect="1" noChangeArrowheads="1"/>
          </p:cNvPicPr>
          <p:nvPr/>
        </p:nvPicPr>
        <p:blipFill>
          <a:blip r:embed="rId3" cstate="print">
            <a:lum bright="-10000" contrast="20000"/>
          </a:blip>
          <a:srcRect/>
          <a:stretch>
            <a:fillRect/>
          </a:stretch>
        </p:blipFill>
        <p:spPr bwMode="auto">
          <a:xfrm>
            <a:off x="4677145" y="2012130"/>
            <a:ext cx="2808288" cy="2879725"/>
          </a:xfrm>
          <a:prstGeom prst="rect">
            <a:avLst/>
          </a:prstGeom>
          <a:ln>
            <a:noFill/>
          </a:ln>
          <a:effectLst>
            <a:softEdge rad="112500"/>
          </a:effectLst>
        </p:spPr>
      </p:pic>
      <p:pic>
        <p:nvPicPr>
          <p:cNvPr id="5" name="Picture 3" descr="17 аурин общий вид 014"/>
          <p:cNvPicPr>
            <a:picLocks noChangeAspect="1" noChangeArrowheads="1"/>
          </p:cNvPicPr>
          <p:nvPr/>
        </p:nvPicPr>
        <p:blipFill>
          <a:blip r:embed="rId4" cstate="print">
            <a:lum bright="-10000" contrast="20000"/>
          </a:blip>
          <a:srcRect/>
          <a:stretch>
            <a:fillRect/>
          </a:stretch>
        </p:blipFill>
        <p:spPr bwMode="auto">
          <a:xfrm>
            <a:off x="9192344" y="1988840"/>
            <a:ext cx="2592387" cy="2879725"/>
          </a:xfrm>
          <a:prstGeom prst="rect">
            <a:avLst/>
          </a:prstGeom>
          <a:ln>
            <a:noFill/>
          </a:ln>
          <a:effectLst>
            <a:softEdge rad="112500"/>
          </a:effectLst>
        </p:spPr>
      </p:pic>
      <p:sp>
        <p:nvSpPr>
          <p:cNvPr id="8" name="Text Box 14"/>
          <p:cNvSpPr txBox="1">
            <a:spLocks noChangeArrowheads="1"/>
          </p:cNvSpPr>
          <p:nvPr/>
        </p:nvSpPr>
        <p:spPr bwMode="auto">
          <a:xfrm>
            <a:off x="1547813" y="5445125"/>
            <a:ext cx="2303462" cy="641350"/>
          </a:xfrm>
          <a:prstGeom prst="rect">
            <a:avLst/>
          </a:prstGeom>
          <a:noFill/>
          <a:ln w="9525">
            <a:noFill/>
            <a:miter lim="800000"/>
            <a:headEnd/>
            <a:tailEnd/>
          </a:ln>
          <a:effectLst/>
        </p:spPr>
        <p:txBody>
          <a:bodyPr>
            <a:spAutoFit/>
          </a:bodyPr>
          <a:lstStyle/>
          <a:p>
            <a:pPr fontAlgn="auto">
              <a:spcBef>
                <a:spcPct val="50000"/>
              </a:spcBef>
              <a:spcAft>
                <a:spcPts val="0"/>
              </a:spcAft>
              <a:defRPr/>
            </a:pPr>
            <a:r>
              <a:rPr lang="ru-RU" b="1" dirty="0">
                <a:effectLst>
                  <a:outerShdw blurRad="38100" dist="38100" dir="2700000" algn="tl">
                    <a:srgbClr val="FFFFFF"/>
                  </a:outerShdw>
                </a:effectLst>
                <a:latin typeface="+mn-lt"/>
              </a:rPr>
              <a:t>Биологическая эффективность</a:t>
            </a:r>
            <a:endParaRPr lang="ru-RU" sz="2000" b="1" dirty="0">
              <a:solidFill>
                <a:srgbClr val="660033"/>
              </a:solidFill>
              <a:effectLst>
                <a:outerShdw blurRad="38100" dist="38100" dir="2700000" algn="tl">
                  <a:srgbClr val="000000"/>
                </a:outerShdw>
              </a:effectLst>
              <a:latin typeface="+mn-lt"/>
            </a:endParaRPr>
          </a:p>
        </p:txBody>
      </p:sp>
      <p:sp>
        <p:nvSpPr>
          <p:cNvPr id="9" name="Text Box 15"/>
          <p:cNvSpPr txBox="1">
            <a:spLocks noChangeArrowheads="1"/>
          </p:cNvSpPr>
          <p:nvPr/>
        </p:nvSpPr>
        <p:spPr bwMode="auto">
          <a:xfrm>
            <a:off x="3779838" y="5516563"/>
            <a:ext cx="2016125" cy="396875"/>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ru-RU" sz="2000" b="1" dirty="0">
                <a:solidFill>
                  <a:srgbClr val="0000FF"/>
                </a:solidFill>
                <a:effectLst>
                  <a:outerShdw blurRad="38100" dist="38100" dir="2700000" algn="tl">
                    <a:srgbClr val="000000"/>
                  </a:outerShdw>
                </a:effectLst>
                <a:latin typeface="+mn-lt"/>
              </a:rPr>
              <a:t>37,0-49,6%</a:t>
            </a:r>
            <a:r>
              <a:rPr lang="ru-RU" dirty="0">
                <a:latin typeface="+mn-lt"/>
              </a:rPr>
              <a:t> </a:t>
            </a:r>
          </a:p>
        </p:txBody>
      </p:sp>
      <p:sp>
        <p:nvSpPr>
          <p:cNvPr id="10" name="Text Box 16"/>
          <p:cNvSpPr txBox="1">
            <a:spLocks noChangeArrowheads="1"/>
          </p:cNvSpPr>
          <p:nvPr/>
        </p:nvSpPr>
        <p:spPr bwMode="auto">
          <a:xfrm>
            <a:off x="6948488" y="5516563"/>
            <a:ext cx="1620837" cy="396875"/>
          </a:xfrm>
          <a:prstGeom prst="rect">
            <a:avLst/>
          </a:prstGeom>
          <a:noFill/>
          <a:ln w="9525">
            <a:noFill/>
            <a:miter lim="800000"/>
            <a:headEnd/>
            <a:tailEnd/>
          </a:ln>
          <a:effectLst/>
        </p:spPr>
        <p:txBody>
          <a:bodyPr>
            <a:spAutoFit/>
          </a:bodyPr>
          <a:lstStyle/>
          <a:p>
            <a:pPr fontAlgn="auto">
              <a:spcBef>
                <a:spcPct val="50000"/>
              </a:spcBef>
              <a:spcAft>
                <a:spcPts val="0"/>
              </a:spcAft>
              <a:defRPr/>
            </a:pPr>
            <a:r>
              <a:rPr lang="ru-RU" sz="2000" b="1" dirty="0">
                <a:solidFill>
                  <a:srgbClr val="0000FF"/>
                </a:solidFill>
                <a:effectLst>
                  <a:outerShdw blurRad="38100" dist="38100" dir="2700000" algn="tl">
                    <a:srgbClr val="000000"/>
                  </a:outerShdw>
                </a:effectLst>
                <a:latin typeface="+mn-lt"/>
              </a:rPr>
              <a:t>45,7-45,9%</a:t>
            </a:r>
            <a:r>
              <a:rPr lang="ru-RU" sz="2000" dirty="0">
                <a:solidFill>
                  <a:srgbClr val="0000FF"/>
                </a:solidFill>
                <a:effectLst>
                  <a:outerShdw blurRad="38100" dist="38100" dir="2700000" algn="tl">
                    <a:srgbClr val="000000"/>
                  </a:outerShdw>
                </a:effectLst>
                <a:latin typeface="+mn-lt"/>
              </a:rPr>
              <a:t> </a:t>
            </a:r>
          </a:p>
        </p:txBody>
      </p:sp>
      <p:sp>
        <p:nvSpPr>
          <p:cNvPr id="11" name="Text Box 17"/>
          <p:cNvSpPr txBox="1">
            <a:spLocks noChangeArrowheads="1"/>
          </p:cNvSpPr>
          <p:nvPr/>
        </p:nvSpPr>
        <p:spPr bwMode="auto">
          <a:xfrm>
            <a:off x="3929063" y="6072188"/>
            <a:ext cx="4429125" cy="400050"/>
          </a:xfrm>
          <a:prstGeom prst="rect">
            <a:avLst/>
          </a:prstGeom>
          <a:solidFill>
            <a:schemeClr val="tx2">
              <a:lumMod val="40000"/>
              <a:lumOff val="60000"/>
              <a:alpha val="45000"/>
            </a:schemeClr>
          </a:solidFill>
          <a:ln w="9525">
            <a:noFill/>
            <a:miter lim="800000"/>
            <a:headEnd/>
            <a:tailEnd/>
          </a:ln>
        </p:spPr>
        <p:txBody>
          <a:bodyPr>
            <a:spAutoFit/>
          </a:bodyPr>
          <a:lstStyle/>
          <a:p>
            <a:pPr algn="ctr" fontAlgn="auto">
              <a:spcBef>
                <a:spcPct val="50000"/>
              </a:spcBef>
              <a:spcAft>
                <a:spcPts val="0"/>
              </a:spcAft>
              <a:defRPr/>
            </a:pPr>
            <a:r>
              <a:rPr lang="en-US" sz="2000" b="1" dirty="0">
                <a:solidFill>
                  <a:schemeClr val="accent4">
                    <a:lumMod val="50000"/>
                  </a:schemeClr>
                </a:solidFill>
                <a:cs typeface="Arial" charset="0"/>
              </a:rPr>
              <a:t> </a:t>
            </a:r>
            <a:r>
              <a:rPr lang="ru-RU" sz="2000" b="1" dirty="0">
                <a:solidFill>
                  <a:schemeClr val="accent4">
                    <a:lumMod val="50000"/>
                  </a:schemeClr>
                </a:solidFill>
                <a:cs typeface="Arial" charset="0"/>
              </a:rPr>
              <a:t>серая гниль</a:t>
            </a:r>
            <a:r>
              <a:rPr lang="en-US" sz="2000" b="1" dirty="0">
                <a:solidFill>
                  <a:schemeClr val="accent4">
                    <a:lumMod val="50000"/>
                  </a:schemeClr>
                </a:solidFill>
                <a:cs typeface="Arial" charset="0"/>
              </a:rPr>
              <a:t>   </a:t>
            </a:r>
            <a:r>
              <a:rPr lang="ru-RU" sz="2000" b="1" dirty="0">
                <a:solidFill>
                  <a:schemeClr val="accent4">
                    <a:lumMod val="50000"/>
                  </a:schemeClr>
                </a:solidFill>
                <a:cs typeface="Arial" charset="0"/>
              </a:rPr>
              <a:t>(</a:t>
            </a:r>
            <a:r>
              <a:rPr lang="en-US" sz="2000" b="1" i="1" dirty="0">
                <a:solidFill>
                  <a:schemeClr val="accent4">
                    <a:lumMod val="50000"/>
                  </a:schemeClr>
                </a:solidFill>
                <a:cs typeface="Arial" charset="0"/>
              </a:rPr>
              <a:t>Botrytis </a:t>
            </a:r>
            <a:r>
              <a:rPr lang="en-US" sz="2000" b="1" i="1" dirty="0" err="1">
                <a:solidFill>
                  <a:schemeClr val="accent4">
                    <a:lumMod val="50000"/>
                  </a:schemeClr>
                </a:solidFill>
                <a:cs typeface="Arial" charset="0"/>
              </a:rPr>
              <a:t>cinerea</a:t>
            </a:r>
            <a:r>
              <a:rPr lang="en-US" sz="2000" b="1" dirty="0">
                <a:solidFill>
                  <a:schemeClr val="accent4">
                    <a:lumMod val="50000"/>
                  </a:schemeClr>
                </a:solidFill>
                <a:cs typeface="Arial" charset="0"/>
              </a:rPr>
              <a:t> Pers.)</a:t>
            </a:r>
            <a:endParaRPr lang="ru-RU" sz="2000" b="1" dirty="0">
              <a:solidFill>
                <a:schemeClr val="accent4">
                  <a:lumMod val="50000"/>
                </a:schemeClr>
              </a:solidFill>
              <a:cs typeface="Arial" charset="0"/>
            </a:endParaRPr>
          </a:p>
        </p:txBody>
      </p:sp>
      <p:sp>
        <p:nvSpPr>
          <p:cNvPr id="12" name="Text Box 5"/>
          <p:cNvSpPr txBox="1">
            <a:spLocks noChangeArrowheads="1"/>
          </p:cNvSpPr>
          <p:nvPr/>
        </p:nvSpPr>
        <p:spPr bwMode="auto">
          <a:xfrm>
            <a:off x="896144" y="1391316"/>
            <a:ext cx="1303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ru-RU" altLang="ru-RU" b="1" dirty="0">
                <a:cs typeface="Arial" panose="020B0604020202020204" pitchFamily="34" charset="0"/>
              </a:rPr>
              <a:t>Контроль</a:t>
            </a:r>
          </a:p>
        </p:txBody>
      </p:sp>
      <p:sp>
        <p:nvSpPr>
          <p:cNvPr id="13" name="Text Box 6"/>
          <p:cNvSpPr txBox="1">
            <a:spLocks noChangeArrowheads="1"/>
          </p:cNvSpPr>
          <p:nvPr/>
        </p:nvSpPr>
        <p:spPr bwMode="auto">
          <a:xfrm>
            <a:off x="4787900" y="1302781"/>
            <a:ext cx="27860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ru-RU" altLang="ru-RU" sz="1700" b="1" i="1" dirty="0">
                <a:cs typeface="Arial" panose="020B0604020202020204" pitchFamily="34" charset="0"/>
              </a:rPr>
              <a:t>Препарат на основе бактерий </a:t>
            </a:r>
            <a:r>
              <a:rPr lang="en-US" altLang="ru-RU" sz="1700" b="1" i="1" dirty="0">
                <a:solidFill>
                  <a:srgbClr val="C00000"/>
                </a:solidFill>
                <a:cs typeface="Arial" panose="020B0604020202020204" pitchFamily="34" charset="0"/>
              </a:rPr>
              <a:t>Bacillus subtilis</a:t>
            </a:r>
            <a:endParaRPr lang="ru-RU" altLang="ru-RU" sz="1700" b="1" i="1" dirty="0">
              <a:solidFill>
                <a:srgbClr val="C00000"/>
              </a:solidFill>
              <a:cs typeface="Arial" panose="020B0604020202020204" pitchFamily="34" charset="0"/>
            </a:endParaRPr>
          </a:p>
        </p:txBody>
      </p:sp>
      <p:sp>
        <p:nvSpPr>
          <p:cNvPr id="14" name="Text Box 7"/>
          <p:cNvSpPr txBox="1">
            <a:spLocks noChangeArrowheads="1"/>
          </p:cNvSpPr>
          <p:nvPr/>
        </p:nvSpPr>
        <p:spPr bwMode="auto">
          <a:xfrm>
            <a:off x="9186345" y="1241424"/>
            <a:ext cx="25193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ru-RU" altLang="ru-RU" sz="1700" b="1" i="1" dirty="0">
                <a:cs typeface="Arial" panose="020B0604020202020204" pitchFamily="34" charset="0"/>
              </a:rPr>
              <a:t>Препарат на основе бактерий </a:t>
            </a:r>
            <a:r>
              <a:rPr lang="en-US" altLang="ru-RU" sz="1700" b="1" i="1" dirty="0">
                <a:solidFill>
                  <a:srgbClr val="C00000"/>
                </a:solidFill>
                <a:cs typeface="Arial" panose="020B0604020202020204" pitchFamily="34" charset="0"/>
              </a:rPr>
              <a:t>Pseudomonas</a:t>
            </a:r>
            <a:endParaRPr lang="ru-RU" altLang="ru-RU" sz="1700" b="1" i="1" dirty="0">
              <a:solidFill>
                <a:srgbClr val="C00000"/>
              </a:solidFill>
              <a:cs typeface="Arial" panose="020B0604020202020204" pitchFamily="34" charset="0"/>
            </a:endParaRPr>
          </a:p>
        </p:txBody>
      </p:sp>
      <p:sp>
        <p:nvSpPr>
          <p:cNvPr id="15" name="Овал 14"/>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13</a:t>
            </a:r>
            <a:endParaRPr lang="ru-RU" dirty="0"/>
          </a:p>
        </p:txBody>
      </p:sp>
    </p:spTree>
    <p:extLst>
      <p:ext uri="{BB962C8B-B14F-4D97-AF65-F5344CB8AC3E}">
        <p14:creationId xmlns:p14="http://schemas.microsoft.com/office/powerpoint/2010/main" val="39316343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a:spLocks noChangeArrowheads="1"/>
          </p:cNvSpPr>
          <p:nvPr/>
        </p:nvSpPr>
        <p:spPr bwMode="auto">
          <a:xfrm>
            <a:off x="755650" y="188913"/>
            <a:ext cx="7221156" cy="584775"/>
          </a:xfrm>
          <a:prstGeom prst="rect">
            <a:avLst/>
          </a:prstGeom>
          <a:solidFill>
            <a:schemeClr val="bg1">
              <a:alpha val="63921"/>
            </a:schemeClr>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ru-RU" altLang="ru-RU" sz="3200" b="1" dirty="0">
                <a:solidFill>
                  <a:srgbClr val="C00000"/>
                </a:solidFill>
                <a:latin typeface="Arial" panose="020B0604020202020204" pitchFamily="34" charset="0"/>
                <a:cs typeface="Arial" panose="020B0604020202020204" pitchFamily="34" charset="0"/>
              </a:rPr>
              <a:t>ПЛОДОВО-ЯГОДНЫЕ КУЛЬТУРЫ</a:t>
            </a:r>
          </a:p>
        </p:txBody>
      </p:sp>
      <p:sp>
        <p:nvSpPr>
          <p:cNvPr id="4" name="TextBox 3"/>
          <p:cNvSpPr txBox="1"/>
          <p:nvPr/>
        </p:nvSpPr>
        <p:spPr>
          <a:xfrm>
            <a:off x="119336" y="1220788"/>
            <a:ext cx="9000999" cy="1323439"/>
          </a:xfrm>
          <a:prstGeom prst="rect">
            <a:avLst/>
          </a:prstGeom>
          <a:solidFill>
            <a:srgbClr val="FFFFFF">
              <a:shade val="85000"/>
              <a:alpha val="59000"/>
            </a:srgbClr>
          </a:solidFill>
        </p:spPr>
        <p:txBody>
          <a:bodyPr wrap="square">
            <a:spAutoFit/>
          </a:bodyPr>
          <a:lstStyle/>
          <a:p>
            <a:pPr eaLnBrk="1" fontAlgn="auto" hangingPunct="1">
              <a:spcBef>
                <a:spcPts val="0"/>
              </a:spcBef>
              <a:spcAft>
                <a:spcPts val="0"/>
              </a:spcAft>
              <a:defRPr/>
            </a:pPr>
            <a:r>
              <a:rPr lang="ru-RU" sz="2000" dirty="0">
                <a:latin typeface="Arial" panose="020B0604020202020204" pitchFamily="34" charset="0"/>
                <a:cs typeface="Arial" panose="020B0604020202020204" pitchFamily="34" charset="0"/>
              </a:rPr>
              <a:t>Для профилактики </a:t>
            </a:r>
            <a:r>
              <a:rPr lang="ru-RU" sz="2000" b="1" dirty="0">
                <a:solidFill>
                  <a:schemeClr val="tx2">
                    <a:lumMod val="75000"/>
                  </a:schemeClr>
                </a:solidFill>
                <a:latin typeface="Arial" panose="020B0604020202020204" pitchFamily="34" charset="0"/>
                <a:cs typeface="Arial" panose="020B0604020202020204" pitchFamily="34" charset="0"/>
              </a:rPr>
              <a:t>серой гнили </a:t>
            </a:r>
            <a:r>
              <a:rPr lang="ru-RU" sz="2000" dirty="0">
                <a:solidFill>
                  <a:srgbClr val="FF0066"/>
                </a:solidFill>
                <a:latin typeface="Arial" panose="020B0604020202020204" pitchFamily="34" charset="0"/>
                <a:cs typeface="Arial" panose="020B0604020202020204" pitchFamily="34" charset="0"/>
              </a:rPr>
              <a:t>земляники садовой </a:t>
            </a:r>
            <a:r>
              <a:rPr lang="ru-RU" sz="2000" dirty="0">
                <a:latin typeface="Arial" panose="020B0604020202020204" pitchFamily="34" charset="0"/>
                <a:cs typeface="Arial" panose="020B0604020202020204" pitchFamily="34" charset="0"/>
              </a:rPr>
              <a:t>необходимо проведение </a:t>
            </a:r>
            <a:r>
              <a:rPr lang="ru-RU" sz="2000" b="1" dirty="0">
                <a:latin typeface="Arial" panose="020B0604020202020204" pitchFamily="34" charset="0"/>
                <a:cs typeface="Arial" panose="020B0604020202020204" pitchFamily="34" charset="0"/>
              </a:rPr>
              <a:t>двух</a:t>
            </a:r>
            <a:r>
              <a:rPr lang="ru-RU" sz="2000" dirty="0">
                <a:latin typeface="Arial" panose="020B0604020202020204" pitchFamily="34" charset="0"/>
                <a:cs typeface="Arial" panose="020B0604020202020204" pitchFamily="34" charset="0"/>
              </a:rPr>
              <a:t> обработок (опрыскивание) </a:t>
            </a:r>
            <a:r>
              <a:rPr lang="ru-RU" sz="2000" b="1" dirty="0" err="1">
                <a:solidFill>
                  <a:srgbClr val="00B050"/>
                </a:solidFill>
                <a:latin typeface="Arial" panose="020B0604020202020204" pitchFamily="34" charset="0"/>
                <a:cs typeface="Arial" panose="020B0604020202020204" pitchFamily="34" charset="0"/>
              </a:rPr>
              <a:t>биофунгицидами</a:t>
            </a:r>
            <a:r>
              <a:rPr lang="ru-RU" sz="2000" dirty="0">
                <a:latin typeface="Arial" panose="020B0604020202020204" pitchFamily="34" charset="0"/>
                <a:cs typeface="Arial" panose="020B0604020202020204" pitchFamily="34" charset="0"/>
              </a:rPr>
              <a:t>:</a:t>
            </a:r>
          </a:p>
          <a:p>
            <a:pPr eaLnBrk="1" fontAlgn="auto" hangingPunct="1">
              <a:spcBef>
                <a:spcPts val="0"/>
              </a:spcBef>
              <a:spcAft>
                <a:spcPts val="0"/>
              </a:spcAft>
              <a:buFont typeface="Arial" pitchFamily="34" charset="0"/>
              <a:buChar char="•"/>
              <a:defRPr/>
            </a:pPr>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до цветения (</a:t>
            </a:r>
            <a:r>
              <a:rPr lang="ru-RU" sz="2000" b="1" dirty="0" err="1">
                <a:latin typeface="Arial" panose="020B0604020202020204" pitchFamily="34" charset="0"/>
                <a:cs typeface="Arial" panose="020B0604020202020204" pitchFamily="34" charset="0"/>
              </a:rPr>
              <a:t>бутонизация</a:t>
            </a:r>
            <a:r>
              <a:rPr lang="ru-RU" sz="2000" b="1" dirty="0">
                <a:latin typeface="Arial" panose="020B0604020202020204" pitchFamily="34" charset="0"/>
                <a:cs typeface="Arial" panose="020B0604020202020204" pitchFamily="34" charset="0"/>
              </a:rPr>
              <a:t>)</a:t>
            </a:r>
          </a:p>
          <a:p>
            <a:pPr eaLnBrk="1" fontAlgn="auto" hangingPunct="1">
              <a:spcBef>
                <a:spcPts val="0"/>
              </a:spcBef>
              <a:spcAft>
                <a:spcPts val="0"/>
              </a:spcAft>
              <a:buFont typeface="Arial" pitchFamily="34" charset="0"/>
              <a:buChar char="•"/>
              <a:defRPr/>
            </a:pPr>
            <a:r>
              <a:rPr lang="ru-RU" sz="2000" b="1" dirty="0">
                <a:latin typeface="Arial" panose="020B0604020202020204" pitchFamily="34" charset="0"/>
                <a:cs typeface="Arial" panose="020B0604020202020204" pitchFamily="34" charset="0"/>
              </a:rPr>
              <a:t> после цветения</a:t>
            </a:r>
          </a:p>
        </p:txBody>
      </p:sp>
      <p:sp>
        <p:nvSpPr>
          <p:cNvPr id="5" name="TextBox 4"/>
          <p:cNvSpPr txBox="1"/>
          <p:nvPr/>
        </p:nvSpPr>
        <p:spPr>
          <a:xfrm>
            <a:off x="119337" y="2852738"/>
            <a:ext cx="7704856" cy="2246769"/>
          </a:xfrm>
          <a:prstGeom prst="rect">
            <a:avLst/>
          </a:prstGeom>
          <a:solidFill>
            <a:srgbClr val="FFFFFF">
              <a:shade val="85000"/>
              <a:alpha val="53000"/>
            </a:srgbClr>
          </a:solidFill>
        </p:spPr>
        <p:txBody>
          <a:bodyPr wrap="square">
            <a:spAutoFit/>
          </a:bodyPr>
          <a:lstStyle/>
          <a:p>
            <a:pPr eaLnBrk="1" fontAlgn="auto" hangingPunct="1">
              <a:spcBef>
                <a:spcPts val="0"/>
              </a:spcBef>
              <a:spcAft>
                <a:spcPts val="0"/>
              </a:spcAft>
              <a:defRPr/>
            </a:pPr>
            <a:r>
              <a:rPr lang="ru-RU" sz="2000" dirty="0">
                <a:latin typeface="Arial" panose="020B0604020202020204" pitchFamily="34" charset="0"/>
                <a:cs typeface="Arial" panose="020B0604020202020204" pitchFamily="34" charset="0"/>
              </a:rPr>
              <a:t>Для профилактики развития </a:t>
            </a:r>
            <a:r>
              <a:rPr lang="ru-RU" sz="2000" b="1" dirty="0">
                <a:solidFill>
                  <a:srgbClr val="002060"/>
                </a:solidFill>
                <a:latin typeface="Arial" panose="020B0604020202020204" pitchFamily="34" charset="0"/>
                <a:cs typeface="Arial" panose="020B0604020202020204" pitchFamily="34" charset="0"/>
              </a:rPr>
              <a:t>парши, ржавчины</a:t>
            </a:r>
            <a:r>
              <a:rPr lang="ru-RU" sz="2000" dirty="0">
                <a:latin typeface="Arial" panose="020B0604020202020204" pitchFamily="34" charset="0"/>
                <a:cs typeface="Arial" panose="020B0604020202020204" pitchFamily="34" charset="0"/>
              </a:rPr>
              <a:t> </a:t>
            </a:r>
            <a:r>
              <a:rPr lang="ru-RU" sz="2000" dirty="0">
                <a:solidFill>
                  <a:srgbClr val="FF0000"/>
                </a:solidFill>
                <a:latin typeface="Arial" panose="020B0604020202020204" pitchFamily="34" charset="0"/>
                <a:cs typeface="Arial" panose="020B0604020202020204" pitchFamily="34" charset="0"/>
              </a:rPr>
              <a:t>яблони и груши</a:t>
            </a:r>
            <a:r>
              <a:rPr lang="ru-RU" sz="2000" dirty="0">
                <a:latin typeface="Arial" panose="020B0604020202020204" pitchFamily="34" charset="0"/>
                <a:cs typeface="Arial" panose="020B0604020202020204" pitchFamily="34" charset="0"/>
              </a:rPr>
              <a:t>:</a:t>
            </a:r>
          </a:p>
          <a:p>
            <a:pPr eaLnBrk="1" fontAlgn="auto" hangingPunct="1">
              <a:spcBef>
                <a:spcPts val="0"/>
              </a:spcBef>
              <a:spcAft>
                <a:spcPts val="0"/>
              </a:spcAft>
              <a:buFont typeface="Wingdings" pitchFamily="2" charset="2"/>
              <a:buChar char="§"/>
              <a:defRPr/>
            </a:pPr>
            <a:r>
              <a:rPr lang="ru-RU" sz="2000" dirty="0">
                <a:latin typeface="Arial" panose="020B0604020202020204" pitchFamily="34" charset="0"/>
                <a:cs typeface="Arial" panose="020B0604020202020204" pitchFamily="34" charset="0"/>
              </a:rPr>
              <a:t>при проведении </a:t>
            </a:r>
            <a:r>
              <a:rPr lang="en-US" sz="2000" dirty="0">
                <a:latin typeface="Arial" panose="020B0604020202020204" pitchFamily="34" charset="0"/>
                <a:cs typeface="Arial" panose="020B0604020202020204" pitchFamily="34" charset="0"/>
              </a:rPr>
              <a:t>“</a:t>
            </a:r>
            <a:r>
              <a:rPr lang="ru-RU" sz="2000" dirty="0" err="1">
                <a:latin typeface="Arial" panose="020B0604020202020204" pitchFamily="34" charset="0"/>
                <a:cs typeface="Arial" panose="020B0604020202020204" pitchFamily="34" charset="0"/>
              </a:rPr>
              <a:t>голубых</a:t>
            </a:r>
            <a:r>
              <a:rPr lang="en-US" sz="2000" dirty="0">
                <a:latin typeface="Arial" panose="020B0604020202020204" pitchFamily="34" charset="0"/>
                <a:cs typeface="Arial" panose="020B0604020202020204" pitchFamily="34" charset="0"/>
              </a:rPr>
              <a:t>”</a:t>
            </a:r>
            <a:r>
              <a:rPr lang="ru-RU" sz="2000" dirty="0">
                <a:latin typeface="Arial" panose="020B0604020202020204" pitchFamily="34" charset="0"/>
                <a:cs typeface="Arial" panose="020B0604020202020204" pitchFamily="34" charset="0"/>
              </a:rPr>
              <a:t> опрыскиваний </a:t>
            </a:r>
            <a:r>
              <a:rPr lang="ru-RU" sz="2000" b="1" dirty="0">
                <a:latin typeface="Arial" panose="020B0604020202020204" pitchFamily="34" charset="0"/>
                <a:cs typeface="Arial" panose="020B0604020202020204" pitchFamily="34" charset="0"/>
              </a:rPr>
              <a:t>чередование</a:t>
            </a:r>
            <a:r>
              <a:rPr lang="ru-RU" sz="2000" dirty="0">
                <a:latin typeface="Arial" panose="020B0604020202020204" pitchFamily="34" charset="0"/>
                <a:cs typeface="Arial" panose="020B0604020202020204" pitchFamily="34" charset="0"/>
              </a:rPr>
              <a:t> </a:t>
            </a:r>
            <a:r>
              <a:rPr lang="ru-RU" sz="2000" b="1" dirty="0">
                <a:solidFill>
                  <a:schemeClr val="accent2">
                    <a:lumMod val="75000"/>
                  </a:schemeClr>
                </a:solidFill>
                <a:latin typeface="Arial" panose="020B0604020202020204" pitchFamily="34" charset="0"/>
                <a:cs typeface="Arial" panose="020B0604020202020204" pitchFamily="34" charset="0"/>
              </a:rPr>
              <a:t>С</a:t>
            </a:r>
            <a:r>
              <a:rPr lang="en-US" sz="2000" b="1" dirty="0">
                <a:solidFill>
                  <a:schemeClr val="accent2">
                    <a:lumMod val="75000"/>
                  </a:schemeClr>
                </a:solidFill>
                <a:latin typeface="Arial" panose="020B0604020202020204" pitchFamily="34" charset="0"/>
                <a:cs typeface="Arial" panose="020B0604020202020204" pitchFamily="34" charset="0"/>
              </a:rPr>
              <a:t>u</a:t>
            </a:r>
            <a:r>
              <a:rPr lang="ru-RU" sz="2000" b="1" dirty="0">
                <a:solidFill>
                  <a:schemeClr val="accent2">
                    <a:lumMod val="75000"/>
                  </a:schemeClr>
                </a:solidFill>
                <a:latin typeface="Arial" panose="020B0604020202020204" pitchFamily="34" charset="0"/>
                <a:cs typeface="Arial" panose="020B0604020202020204" pitchFamily="34" charset="0"/>
              </a:rPr>
              <a:t>(медь)-содержащих препаратов </a:t>
            </a:r>
            <a:r>
              <a:rPr lang="ru-RU" sz="2000" dirty="0">
                <a:latin typeface="Arial" panose="020B0604020202020204" pitchFamily="34" charset="0"/>
                <a:cs typeface="Arial" panose="020B0604020202020204" pitchFamily="34" charset="0"/>
              </a:rPr>
              <a:t>и </a:t>
            </a:r>
            <a:r>
              <a:rPr lang="ru-RU" sz="2000" b="1" dirty="0">
                <a:solidFill>
                  <a:srgbClr val="00B050"/>
                </a:solidFill>
                <a:latin typeface="Arial" panose="020B0604020202020204" pitchFamily="34" charset="0"/>
                <a:cs typeface="Arial" panose="020B0604020202020204" pitchFamily="34" charset="0"/>
              </a:rPr>
              <a:t>микробиологических </a:t>
            </a:r>
            <a:r>
              <a:rPr lang="ru-RU" sz="2000" b="1" dirty="0" err="1">
                <a:solidFill>
                  <a:srgbClr val="00B050"/>
                </a:solidFill>
                <a:latin typeface="Arial" panose="020B0604020202020204" pitchFamily="34" charset="0"/>
                <a:cs typeface="Arial" panose="020B0604020202020204" pitchFamily="34" charset="0"/>
              </a:rPr>
              <a:t>биофунгицидов</a:t>
            </a:r>
            <a:endParaRPr lang="ru-RU" sz="2000" b="1" dirty="0">
              <a:solidFill>
                <a:srgbClr val="00B050"/>
              </a:solidFill>
              <a:latin typeface="Arial" panose="020B0604020202020204" pitchFamily="34" charset="0"/>
              <a:cs typeface="Arial" panose="020B0604020202020204" pitchFamily="34" charset="0"/>
            </a:endParaRPr>
          </a:p>
          <a:p>
            <a:pPr eaLnBrk="1" fontAlgn="auto" hangingPunct="1">
              <a:spcBef>
                <a:spcPts val="0"/>
              </a:spcBef>
              <a:spcAft>
                <a:spcPts val="0"/>
              </a:spcAft>
              <a:buFont typeface="Wingdings" pitchFamily="2" charset="2"/>
              <a:buChar char="§"/>
              <a:defRPr/>
            </a:pPr>
            <a:r>
              <a:rPr lang="ru-RU" sz="2000" dirty="0">
                <a:latin typeface="Arial" panose="020B0604020202020204" pitchFamily="34" charset="0"/>
                <a:cs typeface="Arial" panose="020B0604020202020204" pitchFamily="34" charset="0"/>
              </a:rPr>
              <a:t>опрыскивание листьев после листопада рабочей жидкостью </a:t>
            </a:r>
            <a:r>
              <a:rPr lang="ru-RU" sz="2000" b="1" dirty="0">
                <a:solidFill>
                  <a:srgbClr val="00B050"/>
                </a:solidFill>
                <a:latin typeface="Arial" panose="020B0604020202020204" pitchFamily="34" charset="0"/>
                <a:cs typeface="Arial" panose="020B0604020202020204" pitchFamily="34" charset="0"/>
              </a:rPr>
              <a:t>микробиологических </a:t>
            </a:r>
            <a:r>
              <a:rPr lang="ru-RU" sz="2000" b="1" dirty="0" err="1">
                <a:solidFill>
                  <a:srgbClr val="00B050"/>
                </a:solidFill>
                <a:latin typeface="Arial" panose="020B0604020202020204" pitchFamily="34" charset="0"/>
                <a:cs typeface="Arial" panose="020B0604020202020204" pitchFamily="34" charset="0"/>
              </a:rPr>
              <a:t>биофунгицидов</a:t>
            </a:r>
            <a:endParaRPr lang="ru-RU" sz="2000" b="1" dirty="0">
              <a:solidFill>
                <a:srgbClr val="00B050"/>
              </a:solidFill>
              <a:latin typeface="Arial" panose="020B0604020202020204" pitchFamily="34" charset="0"/>
              <a:cs typeface="Arial" panose="020B0604020202020204" pitchFamily="34" charset="0"/>
            </a:endParaRPr>
          </a:p>
        </p:txBody>
      </p:sp>
      <p:sp>
        <p:nvSpPr>
          <p:cNvPr id="6" name="TextBox 9"/>
          <p:cNvSpPr txBox="1">
            <a:spLocks noChangeArrowheads="1"/>
          </p:cNvSpPr>
          <p:nvPr/>
        </p:nvSpPr>
        <p:spPr bwMode="auto">
          <a:xfrm>
            <a:off x="335361" y="5661248"/>
            <a:ext cx="9073007" cy="707886"/>
          </a:xfrm>
          <a:prstGeom prst="rect">
            <a:avLst/>
          </a:prstGeom>
          <a:solidFill>
            <a:srgbClr val="EDEDED">
              <a:alpha val="6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ru-RU" altLang="ru-RU" sz="2000" dirty="0" smtClean="0">
                <a:latin typeface="Arial" panose="020B0604020202020204" pitchFamily="34" charset="0"/>
                <a:cs typeface="Arial" panose="020B0604020202020204" pitchFamily="34" charset="0"/>
              </a:rPr>
              <a:t>Для снижения повреждающего действия </a:t>
            </a:r>
            <a:r>
              <a:rPr lang="ru-RU" altLang="ru-RU" sz="2000" b="1" dirty="0" smtClean="0">
                <a:latin typeface="Arial" panose="020B0604020202020204" pitchFamily="34" charset="0"/>
                <a:cs typeface="Arial" panose="020B0604020202020204" pitchFamily="34" charset="0"/>
              </a:rPr>
              <a:t>заморозков</a:t>
            </a:r>
            <a:r>
              <a:rPr lang="ru-RU" altLang="ru-RU" sz="2000" dirty="0" smtClean="0">
                <a:latin typeface="Arial" panose="020B0604020202020204" pitchFamily="34" charset="0"/>
                <a:cs typeface="Arial" panose="020B0604020202020204" pitchFamily="34" charset="0"/>
              </a:rPr>
              <a:t> – обработка </a:t>
            </a:r>
            <a:r>
              <a:rPr lang="ru-RU" altLang="ru-RU" sz="2000" dirty="0" err="1" smtClean="0">
                <a:latin typeface="Arial" panose="020B0604020202020204" pitchFamily="34" charset="0"/>
                <a:cs typeface="Arial" panose="020B0604020202020204" pitchFamily="34" charset="0"/>
              </a:rPr>
              <a:t>биофунгицидами</a:t>
            </a:r>
            <a:r>
              <a:rPr lang="ru-RU" altLang="ru-RU" sz="2000" dirty="0" smtClean="0">
                <a:latin typeface="Arial" panose="020B0604020202020204" pitchFamily="34" charset="0"/>
                <a:cs typeface="Arial" panose="020B0604020202020204" pitchFamily="34" charset="0"/>
              </a:rPr>
              <a:t> на основе </a:t>
            </a:r>
            <a:r>
              <a:rPr lang="en-US" altLang="ru-RU" sz="2000" b="1" i="1" dirty="0" smtClean="0">
                <a:solidFill>
                  <a:schemeClr val="accent1">
                    <a:lumMod val="50000"/>
                  </a:schemeClr>
                </a:solidFill>
                <a:latin typeface="Arial" panose="020B0604020202020204" pitchFamily="34" charset="0"/>
                <a:cs typeface="Arial" panose="020B0604020202020204" pitchFamily="34" charset="0"/>
              </a:rPr>
              <a:t>Pseudomonas</a:t>
            </a:r>
            <a:endParaRPr lang="ru-RU" altLang="ru-RU" sz="2000" b="1" i="1" dirty="0" smtClean="0">
              <a:solidFill>
                <a:schemeClr val="accent1">
                  <a:lumMod val="50000"/>
                </a:schemeClr>
              </a:solidFill>
              <a:latin typeface="Arial" panose="020B0604020202020204" pitchFamily="34" charset="0"/>
              <a:cs typeface="Arial" panose="020B0604020202020204" pitchFamily="34" charset="0"/>
            </a:endParaRPr>
          </a:p>
        </p:txBody>
      </p:sp>
      <p:pic>
        <p:nvPicPr>
          <p:cNvPr id="7" name="Picture 2" descr="http://grounde.ru/wp-content/uploads/2014/04/vyrashhivanie-klubniki-v-grunte-teplice-16.jpg"/>
          <p:cNvPicPr>
            <a:picLocks noChangeAspect="1" noChangeArrowheads="1"/>
          </p:cNvPicPr>
          <p:nvPr/>
        </p:nvPicPr>
        <p:blipFill>
          <a:blip r:embed="rId2" cstate="print"/>
          <a:srcRect/>
          <a:stretch>
            <a:fillRect/>
          </a:stretch>
        </p:blipFill>
        <p:spPr bwMode="auto">
          <a:xfrm>
            <a:off x="9120336" y="1200845"/>
            <a:ext cx="2736850" cy="2055812"/>
          </a:xfrm>
          <a:prstGeom prst="rect">
            <a:avLst/>
          </a:prstGeom>
          <a:ln>
            <a:noFill/>
          </a:ln>
          <a:effectLst>
            <a:softEdge rad="112500"/>
          </a:effectLst>
        </p:spPr>
      </p:pic>
      <p:pic>
        <p:nvPicPr>
          <p:cNvPr id="8" name="Picture 4" descr="http://www.zemledelie.org.ua/images/photos/medium/60c351062b02dcfc4ce8d72c711e4698.jpg"/>
          <p:cNvPicPr>
            <a:picLocks noChangeAspect="1" noChangeArrowheads="1"/>
          </p:cNvPicPr>
          <p:nvPr/>
        </p:nvPicPr>
        <p:blipFill>
          <a:blip r:embed="rId3" cstate="print"/>
          <a:srcRect/>
          <a:stretch>
            <a:fillRect/>
          </a:stretch>
        </p:blipFill>
        <p:spPr bwMode="auto">
          <a:xfrm>
            <a:off x="7976806" y="3125073"/>
            <a:ext cx="2525167" cy="1929383"/>
          </a:xfrm>
          <a:prstGeom prst="rect">
            <a:avLst/>
          </a:prstGeom>
          <a:ln>
            <a:noFill/>
          </a:ln>
          <a:effectLst>
            <a:softEdge rad="112500"/>
          </a:effectLst>
        </p:spPr>
      </p:pic>
      <p:pic>
        <p:nvPicPr>
          <p:cNvPr id="9" name="Picture 6" descr="http://agro-him.com.ua/image/data/Stati/parsha-na-grushakh.jpg"/>
          <p:cNvPicPr>
            <a:picLocks noChangeAspect="1" noChangeArrowheads="1"/>
          </p:cNvPicPr>
          <p:nvPr/>
        </p:nvPicPr>
        <p:blipFill>
          <a:blip r:embed="rId4" cstate="print"/>
          <a:srcRect/>
          <a:stretch>
            <a:fillRect/>
          </a:stretch>
        </p:blipFill>
        <p:spPr bwMode="auto">
          <a:xfrm>
            <a:off x="9555882" y="4922871"/>
            <a:ext cx="2617788" cy="1953914"/>
          </a:xfrm>
          <a:prstGeom prst="rect">
            <a:avLst/>
          </a:prstGeom>
          <a:ln>
            <a:noFill/>
          </a:ln>
          <a:effectLst>
            <a:softEdge rad="112500"/>
          </a:effectLst>
        </p:spPr>
      </p:pic>
      <p:sp>
        <p:nvSpPr>
          <p:cNvPr id="10" name="Овал 9"/>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14</a:t>
            </a:r>
            <a:endParaRPr lang="ru-RU" dirty="0"/>
          </a:p>
        </p:txBody>
      </p:sp>
    </p:spTree>
    <p:extLst>
      <p:ext uri="{BB962C8B-B14F-4D97-AF65-F5344CB8AC3E}">
        <p14:creationId xmlns:p14="http://schemas.microsoft.com/office/powerpoint/2010/main" val="21821234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7050" y="357188"/>
            <a:ext cx="4437261" cy="584775"/>
          </a:xfrm>
          <a:prstGeom prst="rect">
            <a:avLst/>
          </a:prstGeom>
          <a:solidFill>
            <a:schemeClr val="bg1">
              <a:alpha val="69000"/>
            </a:schemeClr>
          </a:solidFill>
        </p:spPr>
        <p:txBody>
          <a:bodyPr wrap="square">
            <a:spAutoFit/>
          </a:bodyPr>
          <a:lstStyle/>
          <a:p>
            <a:pPr eaLnBrk="1" fontAlgn="auto" hangingPunct="1">
              <a:spcBef>
                <a:spcPts val="0"/>
              </a:spcBef>
              <a:spcAft>
                <a:spcPts val="0"/>
              </a:spcAft>
              <a:defRPr/>
            </a:pPr>
            <a:r>
              <a:rPr lang="ru-RU" sz="3200" b="1" dirty="0">
                <a:solidFill>
                  <a:srgbClr val="C00000"/>
                </a:solidFill>
                <a:latin typeface="Arial" panose="020B0604020202020204" pitchFamily="34" charset="0"/>
                <a:cs typeface="Arial" panose="020B0604020202020204" pitchFamily="34" charset="0"/>
              </a:rPr>
              <a:t>ВИНОГРАД</a:t>
            </a:r>
          </a:p>
        </p:txBody>
      </p:sp>
      <p:sp>
        <p:nvSpPr>
          <p:cNvPr id="3" name="TextBox 5"/>
          <p:cNvSpPr txBox="1">
            <a:spLocks noChangeArrowheads="1"/>
          </p:cNvSpPr>
          <p:nvPr/>
        </p:nvSpPr>
        <p:spPr bwMode="auto">
          <a:xfrm>
            <a:off x="1353535" y="1370127"/>
            <a:ext cx="4188023" cy="461665"/>
          </a:xfrm>
          <a:prstGeom prst="rect">
            <a:avLst/>
          </a:prstGeom>
          <a:solidFill>
            <a:schemeClr val="bg1">
              <a:alpha val="6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ru-RU" altLang="ru-RU" sz="2400" b="1" dirty="0">
                <a:solidFill>
                  <a:srgbClr val="002060"/>
                </a:solidFill>
                <a:latin typeface="Arial" panose="020B0604020202020204" pitchFamily="34" charset="0"/>
                <a:cs typeface="Arial" panose="020B0604020202020204" pitchFamily="34" charset="0"/>
              </a:rPr>
              <a:t>СЕРАЯ ГНИЛЬ, ОИДИУМ </a:t>
            </a:r>
          </a:p>
        </p:txBody>
      </p:sp>
      <p:sp>
        <p:nvSpPr>
          <p:cNvPr id="4" name="TextBox 6"/>
          <p:cNvSpPr txBox="1">
            <a:spLocks noChangeArrowheads="1"/>
          </p:cNvSpPr>
          <p:nvPr/>
        </p:nvSpPr>
        <p:spPr bwMode="auto">
          <a:xfrm>
            <a:off x="1353535" y="2087228"/>
            <a:ext cx="338137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ru-RU" altLang="ru-RU" sz="2400" b="1" dirty="0">
                <a:solidFill>
                  <a:srgbClr val="C00000"/>
                </a:solidFill>
                <a:latin typeface="Arial" panose="020B0604020202020204" pitchFamily="34" charset="0"/>
                <a:cs typeface="Arial" panose="020B0604020202020204" pitchFamily="34" charset="0"/>
              </a:rPr>
              <a:t>БИОФУНГИЦИДЫ</a:t>
            </a:r>
          </a:p>
        </p:txBody>
      </p:sp>
      <p:sp>
        <p:nvSpPr>
          <p:cNvPr id="6" name="TextBox 4"/>
          <p:cNvSpPr txBox="1">
            <a:spLocks noChangeArrowheads="1"/>
          </p:cNvSpPr>
          <p:nvPr/>
        </p:nvSpPr>
        <p:spPr bwMode="auto">
          <a:xfrm>
            <a:off x="1353535" y="3229010"/>
            <a:ext cx="335597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ru-RU" altLang="ru-RU" b="1" dirty="0">
                <a:solidFill>
                  <a:srgbClr val="8A0000"/>
                </a:solidFill>
              </a:rPr>
              <a:t>ПОЧВА, ЛИСТЬЯ, СТЕБЛИ</a:t>
            </a:r>
          </a:p>
        </p:txBody>
      </p:sp>
      <p:sp>
        <p:nvSpPr>
          <p:cNvPr id="7" name="TextBox 11"/>
          <p:cNvSpPr txBox="1">
            <a:spLocks noChangeArrowheads="1"/>
          </p:cNvSpPr>
          <p:nvPr/>
        </p:nvSpPr>
        <p:spPr bwMode="auto">
          <a:xfrm>
            <a:off x="119336" y="4005263"/>
            <a:ext cx="964907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ru-RU" altLang="ru-RU" sz="2000" b="1" dirty="0">
                <a:latin typeface="Arial" panose="020B0604020202020204" pitchFamily="34" charset="0"/>
                <a:cs typeface="Arial" panose="020B0604020202020204" pitchFamily="34" charset="0"/>
              </a:rPr>
              <a:t>Начало обработок – начало распускания почек, интервал – 15-20 суток</a:t>
            </a:r>
          </a:p>
        </p:txBody>
      </p:sp>
      <p:pic>
        <p:nvPicPr>
          <p:cNvPr id="8" name="Picture 2" descr="http://sad-dacha-ogorod.com/imgSt/14603957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315" y="4940540"/>
            <a:ext cx="352839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серая гнил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2304" y="1218979"/>
            <a:ext cx="2981325" cy="2519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2" name="Плюс 11"/>
          <p:cNvSpPr/>
          <p:nvPr/>
        </p:nvSpPr>
        <p:spPr>
          <a:xfrm>
            <a:off x="5519936" y="5172075"/>
            <a:ext cx="714375" cy="785812"/>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dirty="0">
              <a:solidFill>
                <a:schemeClr val="accent6">
                  <a:lumMod val="75000"/>
                </a:schemeClr>
              </a:solidFill>
            </a:endParaRPr>
          </a:p>
        </p:txBody>
      </p:sp>
      <p:sp>
        <p:nvSpPr>
          <p:cNvPr id="13" name="Прямоугольник 12"/>
          <p:cNvSpPr/>
          <p:nvPr/>
        </p:nvSpPr>
        <p:spPr>
          <a:xfrm>
            <a:off x="1415265" y="4453493"/>
            <a:ext cx="4234493" cy="400110"/>
          </a:xfrm>
          <a:prstGeom prst="rect">
            <a:avLst/>
          </a:prstGeom>
        </p:spPr>
        <p:txBody>
          <a:bodyPr wrap="none">
            <a:spAutoFit/>
          </a:bodyPr>
          <a:lstStyle/>
          <a:p>
            <a:r>
              <a:rPr lang="ru-RU" altLang="ru-RU" sz="2000" b="1" dirty="0">
                <a:solidFill>
                  <a:srgbClr val="FF0000"/>
                </a:solidFill>
                <a:latin typeface="Arial" panose="020B0604020202020204" pitchFamily="34" charset="0"/>
                <a:cs typeface="Arial" panose="020B0604020202020204" pitchFamily="34" charset="0"/>
              </a:rPr>
              <a:t>!!! Во время созревания ягод !!!</a:t>
            </a:r>
          </a:p>
        </p:txBody>
      </p:sp>
      <p:sp>
        <p:nvSpPr>
          <p:cNvPr id="14" name="Стрелка вниз 13"/>
          <p:cNvSpPr/>
          <p:nvPr/>
        </p:nvSpPr>
        <p:spPr>
          <a:xfrm>
            <a:off x="2829910" y="2650093"/>
            <a:ext cx="214312" cy="428625"/>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dirty="0">
              <a:solidFill>
                <a:srgbClr val="FF0000"/>
              </a:solidFill>
            </a:endParaRPr>
          </a:p>
        </p:txBody>
      </p:sp>
      <p:sp>
        <p:nvSpPr>
          <p:cNvPr id="15" name="Овал 14"/>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15</a:t>
            </a:r>
            <a:endParaRPr lang="ru-RU" dirty="0"/>
          </a:p>
        </p:txBody>
      </p:sp>
    </p:spTree>
    <p:extLst>
      <p:ext uri="{BB962C8B-B14F-4D97-AF65-F5344CB8AC3E}">
        <p14:creationId xmlns:p14="http://schemas.microsoft.com/office/powerpoint/2010/main" val="3173877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344" y="1268760"/>
            <a:ext cx="12000656" cy="1200329"/>
          </a:xfrm>
          <a:prstGeom prst="rect">
            <a:avLst/>
          </a:prstGeom>
          <a:noFill/>
        </p:spPr>
        <p:txBody>
          <a:bodyPr wrap="square">
            <a:spAutoFit/>
          </a:bodyPr>
          <a:lstStyle/>
          <a:p>
            <a:pPr>
              <a:defRPr/>
            </a:pPr>
            <a:r>
              <a:rPr lang="ru-RU"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ОБЩИЕ ПРИНЦИПЫ СОЧЕТАНИЯ БИОЛОГИЧЕСКИХ И ХИМИЧЕСКИХ ПРЕПАРАТОВ В ИНТЕГРИРОВАННЫХ СИСТЕМАХ ЗАЩИТЫ РАСТЕНИЙ ОТ БОЛЕЗНЕЙ</a:t>
            </a:r>
          </a:p>
        </p:txBody>
      </p:sp>
      <p:sp>
        <p:nvSpPr>
          <p:cNvPr id="3" name="TextBox 1"/>
          <p:cNvSpPr txBox="1">
            <a:spLocks noChangeArrowheads="1"/>
          </p:cNvSpPr>
          <p:nvPr/>
        </p:nvSpPr>
        <p:spPr bwMode="auto">
          <a:xfrm>
            <a:off x="338212" y="2564904"/>
            <a:ext cx="113744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buFont typeface="Wingdings" panose="05000000000000000000" pitchFamily="2" charset="2"/>
              <a:buChar char="q"/>
            </a:pPr>
            <a:r>
              <a:rPr lang="ru-RU" altLang="ru-RU" sz="1600" b="1" dirty="0">
                <a:latin typeface="Arial" panose="020B0604020202020204" pitchFamily="34" charset="0"/>
                <a:cs typeface="Arial" panose="020B0604020202020204" pitchFamily="34" charset="0"/>
              </a:rPr>
              <a:t> </a:t>
            </a:r>
            <a:r>
              <a:rPr lang="ru-RU" altLang="ru-RU" sz="2000" b="1" dirty="0">
                <a:latin typeface="Arial" panose="020B0604020202020204" pitchFamily="34" charset="0"/>
                <a:cs typeface="Arial" panose="020B0604020202020204" pitchFamily="34" charset="0"/>
              </a:rPr>
              <a:t>Интервал между обработкой растений </a:t>
            </a:r>
            <a:r>
              <a:rPr lang="ru-RU" altLang="ru-RU" sz="2000" b="1" dirty="0">
                <a:solidFill>
                  <a:srgbClr val="002060"/>
                </a:solidFill>
                <a:latin typeface="Arial" panose="020B0604020202020204" pitchFamily="34" charset="0"/>
                <a:cs typeface="Arial" panose="020B0604020202020204" pitchFamily="34" charset="0"/>
              </a:rPr>
              <a:t>химическими пестицидами </a:t>
            </a:r>
            <a:r>
              <a:rPr lang="ru-RU" altLang="ru-RU" sz="2000" b="1" dirty="0">
                <a:latin typeface="Arial" panose="020B0604020202020204" pitchFamily="34" charset="0"/>
                <a:cs typeface="Arial" panose="020B0604020202020204" pitchFamily="34" charset="0"/>
              </a:rPr>
              <a:t>и </a:t>
            </a:r>
            <a:r>
              <a:rPr lang="ru-RU" altLang="ru-RU" sz="2000" b="1" dirty="0">
                <a:solidFill>
                  <a:srgbClr val="00B050"/>
                </a:solidFill>
                <a:latin typeface="Arial" panose="020B0604020202020204" pitchFamily="34" charset="0"/>
                <a:cs typeface="Arial" panose="020B0604020202020204" pitchFamily="34" charset="0"/>
              </a:rPr>
              <a:t>препаратами на основе живых культур микроорганизмов (</a:t>
            </a:r>
            <a:r>
              <a:rPr lang="ru-RU" altLang="ru-RU" sz="2000" b="1" dirty="0" err="1">
                <a:solidFill>
                  <a:srgbClr val="00B050"/>
                </a:solidFill>
                <a:latin typeface="Arial" panose="020B0604020202020204" pitchFamily="34" charset="0"/>
                <a:cs typeface="Arial" panose="020B0604020202020204" pitchFamily="34" charset="0"/>
              </a:rPr>
              <a:t>биофунгицидами</a:t>
            </a:r>
            <a:r>
              <a:rPr lang="ru-RU" altLang="ru-RU" sz="2000" b="1" dirty="0">
                <a:solidFill>
                  <a:srgbClr val="00B050"/>
                </a:solidFill>
                <a:latin typeface="Arial" panose="020B0604020202020204" pitchFamily="34" charset="0"/>
                <a:cs typeface="Arial" panose="020B0604020202020204" pitchFamily="34" charset="0"/>
              </a:rPr>
              <a:t>) </a:t>
            </a:r>
            <a:r>
              <a:rPr lang="ru-RU" altLang="ru-RU" sz="2000" b="1" dirty="0">
                <a:latin typeface="Arial" panose="020B0604020202020204" pitchFamily="34" charset="0"/>
                <a:cs typeface="Arial" panose="020B0604020202020204" pitchFamily="34" charset="0"/>
              </a:rPr>
              <a:t>должен составлять </a:t>
            </a:r>
            <a:r>
              <a:rPr lang="ru-RU" altLang="ru-RU" sz="2000" b="1" dirty="0">
                <a:solidFill>
                  <a:srgbClr val="FF0000"/>
                </a:solidFill>
                <a:latin typeface="Arial" panose="020B0604020202020204" pitchFamily="34" charset="0"/>
                <a:cs typeface="Arial" panose="020B0604020202020204" pitchFamily="34" charset="0"/>
              </a:rPr>
              <a:t>не менее 3 суток</a:t>
            </a:r>
          </a:p>
        </p:txBody>
      </p:sp>
      <p:sp>
        <p:nvSpPr>
          <p:cNvPr id="4" name="TextBox 3"/>
          <p:cNvSpPr txBox="1">
            <a:spLocks noChangeArrowheads="1"/>
          </p:cNvSpPr>
          <p:nvPr/>
        </p:nvSpPr>
        <p:spPr bwMode="auto">
          <a:xfrm>
            <a:off x="338212" y="3789040"/>
            <a:ext cx="113744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Wingdings" panose="05000000000000000000" pitchFamily="2" charset="2"/>
              <a:buChar char="q"/>
            </a:pPr>
            <a:r>
              <a:rPr lang="ru-RU" altLang="ru-RU" b="1" dirty="0">
                <a:latin typeface="Arial" panose="020B0604020202020204" pitchFamily="34" charset="0"/>
                <a:cs typeface="Arial" panose="020B0604020202020204" pitchFamily="34" charset="0"/>
              </a:rPr>
              <a:t> </a:t>
            </a:r>
            <a:r>
              <a:rPr lang="ru-RU" altLang="ru-RU" sz="2000" b="1" dirty="0">
                <a:latin typeface="Arial" panose="020B0604020202020204" pitchFamily="34" charset="0"/>
                <a:cs typeface="Arial" panose="020B0604020202020204" pitchFamily="34" charset="0"/>
              </a:rPr>
              <a:t>Предпосевная обработка </a:t>
            </a:r>
            <a:r>
              <a:rPr lang="ru-RU" altLang="ru-RU" sz="2000" b="1" dirty="0">
                <a:solidFill>
                  <a:srgbClr val="00B050"/>
                </a:solidFill>
                <a:latin typeface="Arial" panose="020B0604020202020204" pitchFamily="34" charset="0"/>
                <a:cs typeface="Arial" panose="020B0604020202020204" pitchFamily="34" charset="0"/>
              </a:rPr>
              <a:t>микробиологическими </a:t>
            </a:r>
            <a:r>
              <a:rPr lang="ru-RU" altLang="ru-RU" sz="2000" b="1" dirty="0" err="1">
                <a:solidFill>
                  <a:srgbClr val="00B050"/>
                </a:solidFill>
                <a:latin typeface="Arial" panose="020B0604020202020204" pitchFamily="34" charset="0"/>
                <a:cs typeface="Arial" panose="020B0604020202020204" pitchFamily="34" charset="0"/>
              </a:rPr>
              <a:t>биофунгицидами</a:t>
            </a:r>
            <a:r>
              <a:rPr lang="ru-RU" altLang="ru-RU" sz="2000" b="1" dirty="0">
                <a:solidFill>
                  <a:srgbClr val="00B050"/>
                </a:solidFill>
                <a:latin typeface="Arial" panose="020B0604020202020204" pitchFamily="34" charset="0"/>
                <a:cs typeface="Arial" panose="020B0604020202020204" pitchFamily="34" charset="0"/>
              </a:rPr>
              <a:t> </a:t>
            </a:r>
            <a:r>
              <a:rPr lang="ru-RU" altLang="ru-RU" sz="2000" b="1" dirty="0">
                <a:latin typeface="Arial" panose="020B0604020202020204" pitchFamily="34" charset="0"/>
                <a:cs typeface="Arial" panose="020B0604020202020204" pitchFamily="34" charset="0"/>
              </a:rPr>
              <a:t>семян, протравленных</a:t>
            </a:r>
            <a:r>
              <a:rPr lang="ru-RU" altLang="ru-RU" sz="2000" b="1" dirty="0">
                <a:solidFill>
                  <a:srgbClr val="002060"/>
                </a:solidFill>
                <a:latin typeface="Arial" panose="020B0604020202020204" pitchFamily="34" charset="0"/>
                <a:cs typeface="Arial" panose="020B0604020202020204" pitchFamily="34" charset="0"/>
              </a:rPr>
              <a:t> химическим пестицидом</a:t>
            </a:r>
            <a:r>
              <a:rPr lang="ru-RU" altLang="ru-RU" sz="2000" b="1" dirty="0">
                <a:latin typeface="Arial" panose="020B0604020202020204" pitchFamily="34" charset="0"/>
                <a:cs typeface="Arial" panose="020B0604020202020204" pitchFamily="34" charset="0"/>
              </a:rPr>
              <a:t>, </a:t>
            </a:r>
            <a:r>
              <a:rPr lang="ru-RU" altLang="ru-RU" sz="2000" b="1" dirty="0">
                <a:solidFill>
                  <a:srgbClr val="FF0000"/>
                </a:solidFill>
                <a:latin typeface="Arial" panose="020B0604020202020204" pitchFamily="34" charset="0"/>
                <a:cs typeface="Arial" panose="020B0604020202020204" pitchFamily="34" charset="0"/>
              </a:rPr>
              <a:t>может снижать эффективность</a:t>
            </a:r>
            <a:r>
              <a:rPr lang="ru-RU" altLang="ru-RU" sz="2000" b="1" dirty="0">
                <a:latin typeface="Arial" panose="020B0604020202020204" pitchFamily="34" charset="0"/>
                <a:cs typeface="Arial" panose="020B0604020202020204" pitchFamily="34" charset="0"/>
              </a:rPr>
              <a:t> как химического, так и биологического приема</a:t>
            </a:r>
          </a:p>
        </p:txBody>
      </p:sp>
      <p:sp>
        <p:nvSpPr>
          <p:cNvPr id="5" name="TextBox 4"/>
          <p:cNvSpPr txBox="1">
            <a:spLocks noChangeArrowheads="1"/>
          </p:cNvSpPr>
          <p:nvPr/>
        </p:nvSpPr>
        <p:spPr bwMode="auto">
          <a:xfrm>
            <a:off x="338212" y="5380514"/>
            <a:ext cx="113744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Char char="q"/>
              <a:defRPr/>
            </a:pPr>
            <a:r>
              <a:rPr lang="ru-RU" altLang="ru-RU" b="1" dirty="0" smtClean="0"/>
              <a:t> </a:t>
            </a:r>
            <a:r>
              <a:rPr lang="ru-RU" altLang="ru-RU" sz="2000" b="1" dirty="0" smtClean="0"/>
              <a:t>При угрозе эпифитотии (интенсивного развития болезни) рекомендуется </a:t>
            </a:r>
            <a:r>
              <a:rPr lang="ru-RU" altLang="ru-RU" sz="2000" b="1" dirty="0" smtClean="0">
                <a:solidFill>
                  <a:srgbClr val="C00000"/>
                </a:solidFill>
                <a:effectLst>
                  <a:outerShdw blurRad="38100" dist="38100" dir="2700000" algn="tl">
                    <a:srgbClr val="000000">
                      <a:alpha val="43137"/>
                    </a:srgbClr>
                  </a:outerShdw>
                </a:effectLst>
              </a:rPr>
              <a:t>КОРРЕКЦИЯ</a:t>
            </a:r>
            <a:r>
              <a:rPr lang="ru-RU" altLang="ru-RU" sz="2000" b="1" dirty="0" smtClean="0"/>
              <a:t> - </a:t>
            </a:r>
            <a:r>
              <a:rPr lang="ru-RU" altLang="ru-RU" sz="2000" b="1" dirty="0" smtClean="0">
                <a:solidFill>
                  <a:srgbClr val="FF0000"/>
                </a:solidFill>
              </a:rPr>
              <a:t>замена</a:t>
            </a:r>
            <a:r>
              <a:rPr lang="ru-RU" altLang="ru-RU" sz="2000" b="1" dirty="0" smtClean="0"/>
              <a:t> обработки </a:t>
            </a:r>
            <a:r>
              <a:rPr lang="ru-RU" altLang="ru-RU" sz="2000" b="1" dirty="0" smtClean="0">
                <a:solidFill>
                  <a:srgbClr val="00B050"/>
                </a:solidFill>
              </a:rPr>
              <a:t>микробиологическим препаратом </a:t>
            </a:r>
            <a:r>
              <a:rPr lang="ru-RU" altLang="ru-RU" sz="2000" b="1" dirty="0" smtClean="0"/>
              <a:t>на </a:t>
            </a:r>
            <a:r>
              <a:rPr lang="ru-RU" altLang="ru-RU" sz="2000" b="1" dirty="0" smtClean="0">
                <a:solidFill>
                  <a:srgbClr val="002060"/>
                </a:solidFill>
              </a:rPr>
              <a:t>химический пестицид</a:t>
            </a:r>
          </a:p>
        </p:txBody>
      </p:sp>
      <p:sp>
        <p:nvSpPr>
          <p:cNvPr id="6" name="Овал 5"/>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16</a:t>
            </a:r>
            <a:endParaRPr lang="ru-RU" dirty="0"/>
          </a:p>
        </p:txBody>
      </p:sp>
    </p:spTree>
    <p:extLst>
      <p:ext uri="{BB962C8B-B14F-4D97-AF65-F5344CB8AC3E}">
        <p14:creationId xmlns:p14="http://schemas.microsoft.com/office/powerpoint/2010/main" val="34031039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07368" y="1232042"/>
            <a:ext cx="11593288" cy="5625957"/>
          </a:xfrm>
        </p:spPr>
        <p:txBody>
          <a:bodyPr/>
          <a:lstStyle/>
          <a:p>
            <a:pPr marL="0" indent="0" algn="ctr">
              <a:buNone/>
            </a:pPr>
            <a:r>
              <a:rPr lang="ru-RU" altLang="ru-RU" sz="2400" b="1" i="1" dirty="0">
                <a:solidFill>
                  <a:srgbClr val="006600"/>
                </a:solidFill>
                <a:latin typeface="Arial" panose="020B0604020202020204" pitchFamily="34" charset="0"/>
                <a:cs typeface="Arial" panose="020B0604020202020204" pitchFamily="34" charset="0"/>
              </a:rPr>
              <a:t>Узкоспециализированные микроорганизмы и продуцируемые ими специфические биотоксины направленного действия, предназначенные для борьбы с имаго и личинками вредоносных насекомых</a:t>
            </a:r>
          </a:p>
          <a:p>
            <a:pPr algn="just"/>
            <a:endParaRPr lang="ru-RU" dirty="0"/>
          </a:p>
        </p:txBody>
      </p:sp>
      <p:sp>
        <p:nvSpPr>
          <p:cNvPr id="5" name="Заголовок 1"/>
          <p:cNvSpPr>
            <a:spLocks noGrp="1"/>
          </p:cNvSpPr>
          <p:nvPr>
            <p:ph type="title"/>
          </p:nvPr>
        </p:nvSpPr>
        <p:spPr>
          <a:xfrm>
            <a:off x="983432" y="116632"/>
            <a:ext cx="7704856" cy="936104"/>
          </a:xfrm>
        </p:spPr>
        <p:txBody>
          <a:bodyPr/>
          <a:lstStyle/>
          <a:p>
            <a:pPr algn="ctr"/>
            <a:r>
              <a:rPr lang="uk-UA" altLang="ru-RU" dirty="0" smtClean="0">
                <a:solidFill>
                  <a:srgbClr val="C00000"/>
                </a:solidFill>
                <a:latin typeface="Myriad Pro"/>
              </a:rPr>
              <a:t>       </a:t>
            </a:r>
            <a:r>
              <a:rPr lang="uk-UA" altLang="ru-RU" sz="4400" dirty="0">
                <a:solidFill>
                  <a:srgbClr val="C00000"/>
                </a:solidFill>
                <a:latin typeface="Arial" panose="020B0604020202020204" pitchFamily="34" charset="0"/>
                <a:cs typeface="Arial" panose="020B0604020202020204" pitchFamily="34" charset="0"/>
              </a:rPr>
              <a:t>Биоинсектициды </a:t>
            </a:r>
            <a:endParaRPr lang="ru-RU" altLang="ru-RU" sz="4400" dirty="0">
              <a:solidFill>
                <a:srgbClr val="C00000"/>
              </a:solidFill>
              <a:latin typeface="Arial" panose="020B0604020202020204" pitchFamily="34" charset="0"/>
              <a:cs typeface="Arial" panose="020B0604020202020204" pitchFamily="34" charset="0"/>
            </a:endParaRPr>
          </a:p>
        </p:txBody>
      </p:sp>
      <p:sp>
        <p:nvSpPr>
          <p:cNvPr id="11" name="Овал 10"/>
          <p:cNvSpPr/>
          <p:nvPr/>
        </p:nvSpPr>
        <p:spPr>
          <a:xfrm>
            <a:off x="4177245" y="2708920"/>
            <a:ext cx="4063877" cy="2160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Arial" panose="020B0604020202020204" pitchFamily="34" charset="0"/>
                <a:cs typeface="Arial" panose="020B0604020202020204" pitchFamily="34" charset="0"/>
              </a:rPr>
              <a:t>На основе микроорганизмов: бактерии, грибы, вирусы, простейшие и продукты их жизнедеятельности</a:t>
            </a:r>
          </a:p>
        </p:txBody>
      </p:sp>
      <p:sp>
        <p:nvSpPr>
          <p:cNvPr id="12" name="Овал 11"/>
          <p:cNvSpPr/>
          <p:nvPr/>
        </p:nvSpPr>
        <p:spPr>
          <a:xfrm>
            <a:off x="695400" y="4725142"/>
            <a:ext cx="2530624" cy="168468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Arial" panose="020B0604020202020204" pitchFamily="34" charset="0"/>
                <a:cs typeface="Arial" panose="020B0604020202020204" pitchFamily="34" charset="0"/>
              </a:rPr>
              <a:t>Препараты </a:t>
            </a:r>
            <a:r>
              <a:rPr lang="ru-RU" dirty="0" smtClean="0">
                <a:solidFill>
                  <a:schemeClr val="tx1"/>
                </a:solidFill>
                <a:latin typeface="Arial" panose="020B0604020202020204" pitchFamily="34" charset="0"/>
                <a:cs typeface="Arial" panose="020B0604020202020204" pitchFamily="34" charset="0"/>
              </a:rPr>
              <a:t>из </a:t>
            </a:r>
            <a:r>
              <a:rPr lang="ru-RU" dirty="0">
                <a:solidFill>
                  <a:schemeClr val="tx1"/>
                </a:solidFill>
                <a:latin typeface="Arial" panose="020B0604020202020204" pitchFamily="34" charset="0"/>
                <a:cs typeface="Arial" panose="020B0604020202020204" pitchFamily="34" charset="0"/>
              </a:rPr>
              <a:t>растений</a:t>
            </a:r>
          </a:p>
        </p:txBody>
      </p:sp>
      <p:sp>
        <p:nvSpPr>
          <p:cNvPr id="13" name="Овал 12"/>
          <p:cNvSpPr/>
          <p:nvPr/>
        </p:nvSpPr>
        <p:spPr>
          <a:xfrm>
            <a:off x="9192344" y="4725142"/>
            <a:ext cx="2664296" cy="168468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Arial" panose="020B0604020202020204" pitchFamily="34" charset="0"/>
                <a:cs typeface="Arial" panose="020B0604020202020204" pitchFamily="34" charset="0"/>
              </a:rPr>
              <a:t>Феромоны</a:t>
            </a:r>
          </a:p>
        </p:txBody>
      </p:sp>
      <p:sp>
        <p:nvSpPr>
          <p:cNvPr id="4" name="Овал 3"/>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17</a:t>
            </a:r>
            <a:endParaRPr lang="ru-RU" dirty="0"/>
          </a:p>
        </p:txBody>
      </p:sp>
    </p:spTree>
    <p:extLst>
      <p:ext uri="{BB962C8B-B14F-4D97-AF65-F5344CB8AC3E}">
        <p14:creationId xmlns:p14="http://schemas.microsoft.com/office/powerpoint/2010/main" val="18741331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a:xfrm>
            <a:off x="1919536" y="116633"/>
            <a:ext cx="6337300" cy="936625"/>
          </a:xfrm>
        </p:spPr>
        <p:txBody>
          <a:bodyPr>
            <a:normAutofit/>
          </a:bodyPr>
          <a:lstStyle/>
          <a:p>
            <a:pPr algn="ctr"/>
            <a:r>
              <a:rPr lang="uk-UA" altLang="ru-RU" sz="4800" dirty="0">
                <a:solidFill>
                  <a:srgbClr val="C00000"/>
                </a:solidFill>
                <a:latin typeface="Arial" panose="020B0604020202020204" pitchFamily="34" charset="0"/>
                <a:cs typeface="Arial" panose="020B0604020202020204" pitchFamily="34" charset="0"/>
              </a:rPr>
              <a:t>Биоинсектициды</a:t>
            </a:r>
            <a:endParaRPr lang="ru-RU" altLang="ru-RU" sz="4800" dirty="0">
              <a:solidFill>
                <a:srgbClr val="C00000"/>
              </a:solidFill>
              <a:latin typeface="Arial" panose="020B0604020202020204" pitchFamily="34" charset="0"/>
              <a:cs typeface="Arial" panose="020B0604020202020204" pitchFamily="34" charset="0"/>
            </a:endParaRPr>
          </a:p>
        </p:txBody>
      </p:sp>
      <p:sp>
        <p:nvSpPr>
          <p:cNvPr id="5123" name="Прямоугольник 3"/>
          <p:cNvSpPr>
            <a:spLocks noChangeArrowheads="1"/>
          </p:cNvSpPr>
          <p:nvPr/>
        </p:nvSpPr>
        <p:spPr bwMode="auto">
          <a:xfrm>
            <a:off x="263352" y="1700808"/>
            <a:ext cx="11449271" cy="3785652"/>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ru-RU" altLang="ru-RU" sz="2800" dirty="0"/>
              <a:t>   </a:t>
            </a:r>
            <a:r>
              <a:rPr lang="ru-RU" altLang="ru-RU" sz="4000" dirty="0">
                <a:solidFill>
                  <a:schemeClr val="tx2"/>
                </a:solidFill>
              </a:rPr>
              <a:t>В мировой практике для контроля численности вредных организмов официально зарегистрировано и применяется около 30 природных биологически активных веществ, 45 феромонов, 60 вирусов, бактерий, грибов, нематод и более 30 видов энтомофагов.</a:t>
            </a:r>
          </a:p>
        </p:txBody>
      </p:sp>
      <p:sp>
        <p:nvSpPr>
          <p:cNvPr id="4" name="Овал 3"/>
          <p:cNvSpPr/>
          <p:nvPr/>
        </p:nvSpPr>
        <p:spPr>
          <a:xfrm>
            <a:off x="101165" y="116632"/>
            <a:ext cx="666243"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18</a:t>
            </a:r>
            <a:endParaRPr lang="ru-RU" dirty="0"/>
          </a:p>
        </p:txBody>
      </p:sp>
    </p:spTree>
    <p:extLst>
      <p:ext uri="{BB962C8B-B14F-4D97-AF65-F5344CB8AC3E}">
        <p14:creationId xmlns:p14="http://schemas.microsoft.com/office/powerpoint/2010/main" val="1531648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4151783" y="1526117"/>
            <a:ext cx="3754386"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2000" dirty="0">
                <a:solidFill>
                  <a:schemeClr val="tx1"/>
                </a:solidFill>
                <a:latin typeface="Arial" panose="020B0604020202020204" pitchFamily="34" charset="0"/>
                <a:cs typeface="Arial" panose="020B0604020202020204" pitchFamily="34" charset="0"/>
              </a:rPr>
              <a:t>Экологическая безопасность</a:t>
            </a:r>
          </a:p>
        </p:txBody>
      </p:sp>
      <p:sp>
        <p:nvSpPr>
          <p:cNvPr id="3" name="Скругленный прямоугольник 2"/>
          <p:cNvSpPr/>
          <p:nvPr/>
        </p:nvSpPr>
        <p:spPr>
          <a:xfrm>
            <a:off x="3575720" y="2888864"/>
            <a:ext cx="4968552" cy="126021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2000" dirty="0">
                <a:solidFill>
                  <a:schemeClr val="tx1"/>
                </a:solidFill>
                <a:latin typeface="Arial" panose="020B0604020202020204" pitchFamily="34" charset="0"/>
                <a:cs typeface="Arial" panose="020B0604020202020204" pitchFamily="34" charset="0"/>
              </a:rPr>
              <a:t>Отсутствие опасности накопления токсичных веществ в окружающей среде и в сельскохозяйственной продукции</a:t>
            </a:r>
          </a:p>
        </p:txBody>
      </p:sp>
      <p:sp>
        <p:nvSpPr>
          <p:cNvPr id="5" name="Скругленный прямоугольник 4"/>
          <p:cNvSpPr/>
          <p:nvPr/>
        </p:nvSpPr>
        <p:spPr>
          <a:xfrm>
            <a:off x="2855639" y="4365104"/>
            <a:ext cx="6408713" cy="1080120"/>
          </a:xfrm>
          <a:prstGeom prst="roundRect">
            <a:avLst>
              <a:gd name="adj" fmla="val 106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altLang="ru-RU" sz="2000" dirty="0">
                <a:solidFill>
                  <a:schemeClr val="tx1"/>
                </a:solidFill>
                <a:latin typeface="Arial" panose="020B0604020202020204" pitchFamily="34" charset="0"/>
                <a:cs typeface="Arial" panose="020B0604020202020204" pitchFamily="34" charset="0"/>
              </a:rPr>
              <a:t>Избирательность действия большинства из них и отсутствие влияния на энтомофагов и насекомых-опылителей</a:t>
            </a:r>
          </a:p>
        </p:txBody>
      </p:sp>
      <p:sp>
        <p:nvSpPr>
          <p:cNvPr id="7" name="Скругленный прямоугольник 6"/>
          <p:cNvSpPr/>
          <p:nvPr/>
        </p:nvSpPr>
        <p:spPr>
          <a:xfrm>
            <a:off x="2567608" y="5773908"/>
            <a:ext cx="7344816"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2000" dirty="0">
                <a:solidFill>
                  <a:schemeClr val="tx1"/>
                </a:solidFill>
                <a:latin typeface="Arial" panose="020B0604020202020204" pitchFamily="34" charset="0"/>
                <a:cs typeface="Arial" panose="020B0604020202020204" pitchFamily="34" charset="0"/>
              </a:rPr>
              <a:t>Возможность применения </a:t>
            </a:r>
            <a:r>
              <a:rPr lang="ru-RU" altLang="ru-RU" sz="2000" dirty="0" smtClean="0">
                <a:solidFill>
                  <a:schemeClr val="tx1"/>
                </a:solidFill>
                <a:latin typeface="Arial" panose="020B0604020202020204" pitchFamily="34" charset="0"/>
                <a:cs typeface="Arial" panose="020B0604020202020204" pitchFamily="34" charset="0"/>
              </a:rPr>
              <a:t>на разных </a:t>
            </a:r>
            <a:r>
              <a:rPr lang="ru-RU" altLang="ru-RU" sz="2000" dirty="0">
                <a:solidFill>
                  <a:schemeClr val="tx1"/>
                </a:solidFill>
                <a:latin typeface="Arial" panose="020B0604020202020204" pitchFamily="34" charset="0"/>
                <a:cs typeface="Arial" panose="020B0604020202020204" pitchFamily="34" charset="0"/>
              </a:rPr>
              <a:t>фазах развития растения, в том числе - незадолго до уборки урожая</a:t>
            </a:r>
            <a:endParaRPr lang="ru-RU" sz="2000" dirty="0">
              <a:solidFill>
                <a:schemeClr val="tx1"/>
              </a:solidFill>
            </a:endParaRPr>
          </a:p>
        </p:txBody>
      </p:sp>
      <p:sp>
        <p:nvSpPr>
          <p:cNvPr id="9" name="Заголовок 1"/>
          <p:cNvSpPr txBox="1">
            <a:spLocks/>
          </p:cNvSpPr>
          <p:nvPr/>
        </p:nvSpPr>
        <p:spPr>
          <a:xfrm>
            <a:off x="1703512" y="446172"/>
            <a:ext cx="6552729" cy="791146"/>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kern="1200">
                <a:solidFill>
                  <a:srgbClr val="3F4E85"/>
                </a:solidFill>
                <a:latin typeface="Myriad Pro" pitchFamily="34" charset="0"/>
                <a:ea typeface="+mj-ea"/>
                <a:cs typeface="+mj-cs"/>
              </a:defRPr>
            </a:lvl1pPr>
          </a:lstStyle>
          <a:p>
            <a:pPr algn="ctr"/>
            <a:r>
              <a:rPr lang="uk-UA" altLang="ru-RU" smtClean="0">
                <a:solidFill>
                  <a:srgbClr val="C00000"/>
                </a:solidFill>
                <a:latin typeface="Arial" panose="020B0604020202020204" pitchFamily="34" charset="0"/>
                <a:cs typeface="Arial" panose="020B0604020202020204" pitchFamily="34" charset="0"/>
              </a:rPr>
              <a:t>Особенности применения</a:t>
            </a:r>
            <a:r>
              <a:rPr lang="uk-UA" altLang="ru-RU" smtClean="0">
                <a:latin typeface="Arial" panose="020B0604020202020204" pitchFamily="34" charset="0"/>
                <a:cs typeface="Arial" panose="020B0604020202020204" pitchFamily="34" charset="0"/>
              </a:rPr>
              <a:t/>
            </a:r>
            <a:br>
              <a:rPr lang="uk-UA" altLang="ru-RU" smtClean="0">
                <a:latin typeface="Arial" panose="020B0604020202020204" pitchFamily="34" charset="0"/>
                <a:cs typeface="Arial" panose="020B0604020202020204" pitchFamily="34" charset="0"/>
              </a:rPr>
            </a:br>
            <a:endParaRPr lang="ru-RU" altLang="ru-RU" dirty="0" smtClean="0">
              <a:latin typeface="Arial" panose="020B0604020202020204" pitchFamily="34" charset="0"/>
              <a:cs typeface="Arial" panose="020B0604020202020204" pitchFamily="34" charset="0"/>
            </a:endParaRPr>
          </a:p>
        </p:txBody>
      </p:sp>
      <p:sp>
        <p:nvSpPr>
          <p:cNvPr id="11" name="Овал 10"/>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19</a:t>
            </a:r>
            <a:endParaRPr lang="ru-RU" dirty="0"/>
          </a:p>
        </p:txBody>
      </p:sp>
    </p:spTree>
    <p:extLst>
      <p:ext uri="{BB962C8B-B14F-4D97-AF65-F5344CB8AC3E}">
        <p14:creationId xmlns:p14="http://schemas.microsoft.com/office/powerpoint/2010/main" val="29673294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119337" y="188640"/>
            <a:ext cx="8352928" cy="83099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ru-RU" altLang="ru-RU" sz="2400" b="1" dirty="0">
                <a:solidFill>
                  <a:srgbClr val="C00000"/>
                </a:solidFill>
                <a:latin typeface="Arial" panose="020B0604020202020204" pitchFamily="34" charset="0"/>
                <a:cs typeface="Arial" panose="020B0604020202020204" pitchFamily="34" charset="0"/>
              </a:rPr>
              <a:t>МИКРОБИОЛОГИЧЕСКИЕ ПРЕПАРАТЫ </a:t>
            </a:r>
          </a:p>
          <a:p>
            <a:pPr algn="ctr" eaLnBrk="1" hangingPunct="1"/>
            <a:r>
              <a:rPr lang="ru-RU" altLang="ru-RU" sz="2400" b="1" dirty="0">
                <a:solidFill>
                  <a:srgbClr val="C00000"/>
                </a:solidFill>
                <a:latin typeface="Arial" panose="020B0604020202020204" pitchFamily="34" charset="0"/>
                <a:cs typeface="Arial" panose="020B0604020202020204" pitchFamily="34" charset="0"/>
              </a:rPr>
              <a:t>для защиты растений от болезней (</a:t>
            </a:r>
            <a:r>
              <a:rPr lang="en-US" altLang="ru-RU" sz="2400" b="1" dirty="0">
                <a:solidFill>
                  <a:srgbClr val="C00000"/>
                </a:solidFill>
                <a:latin typeface="Arial" panose="020B0604020202020204" pitchFamily="34" charset="0"/>
                <a:cs typeface="Arial" panose="020B0604020202020204" pitchFamily="34" charset="0"/>
              </a:rPr>
              <a:t>“</a:t>
            </a:r>
            <a:r>
              <a:rPr lang="ru-RU" altLang="ru-RU" sz="2400" b="1" dirty="0" err="1">
                <a:solidFill>
                  <a:srgbClr val="C00000"/>
                </a:solidFill>
                <a:latin typeface="Arial" panose="020B0604020202020204" pitchFamily="34" charset="0"/>
                <a:cs typeface="Arial" panose="020B0604020202020204" pitchFamily="34" charset="0"/>
              </a:rPr>
              <a:t>биофунгициды</a:t>
            </a:r>
            <a:r>
              <a:rPr lang="en-US" altLang="ru-RU" sz="2400" b="1" dirty="0">
                <a:solidFill>
                  <a:srgbClr val="C00000"/>
                </a:solidFill>
                <a:latin typeface="Arial" panose="020B0604020202020204" pitchFamily="34" charset="0"/>
                <a:cs typeface="Arial" panose="020B0604020202020204" pitchFamily="34" charset="0"/>
              </a:rPr>
              <a:t>”</a:t>
            </a:r>
            <a:r>
              <a:rPr lang="ru-RU" altLang="ru-RU" sz="2400" b="1" dirty="0">
                <a:solidFill>
                  <a:srgbClr val="C00000"/>
                </a:solidFill>
                <a:latin typeface="Arial" panose="020B0604020202020204" pitchFamily="34" charset="0"/>
                <a:cs typeface="Arial" panose="020B0604020202020204" pitchFamily="34" charset="0"/>
              </a:rPr>
              <a:t>)</a:t>
            </a:r>
          </a:p>
        </p:txBody>
      </p:sp>
      <p:sp>
        <p:nvSpPr>
          <p:cNvPr id="4" name="TextBox 3"/>
          <p:cNvSpPr txBox="1"/>
          <p:nvPr/>
        </p:nvSpPr>
        <p:spPr>
          <a:xfrm>
            <a:off x="119337" y="1192213"/>
            <a:ext cx="11953327" cy="1754326"/>
          </a:xfrm>
          <a:prstGeom prst="rect">
            <a:avLst/>
          </a:prstGeom>
          <a:solidFill>
            <a:schemeClr val="bg1">
              <a:alpha val="54000"/>
            </a:schemeClr>
          </a:solidFill>
        </p:spPr>
        <p:txBody>
          <a:bodyPr wrap="square">
            <a:spAutoFit/>
          </a:bodyPr>
          <a:lstStyle/>
          <a:p>
            <a:pPr eaLnBrk="1" fontAlgn="auto" hangingPunct="1">
              <a:lnSpc>
                <a:spcPct val="150000"/>
              </a:lnSpc>
              <a:spcBef>
                <a:spcPts val="0"/>
              </a:spcBef>
              <a:spcAft>
                <a:spcPts val="0"/>
              </a:spcAft>
              <a:defRPr/>
            </a:pPr>
            <a:r>
              <a:rPr lang="ru-RU" sz="2400" b="1" dirty="0">
                <a:latin typeface="Arial" panose="020B0604020202020204" pitchFamily="34" charset="0"/>
                <a:cs typeface="Arial" panose="020B0604020202020204" pitchFamily="34" charset="0"/>
              </a:rPr>
              <a:t>Биологические препараты на основе </a:t>
            </a:r>
            <a:r>
              <a:rPr lang="ru-RU" sz="2400" b="1" u="sng" dirty="0">
                <a:latin typeface="Arial" panose="020B0604020202020204" pitchFamily="34" charset="0"/>
                <a:cs typeface="Arial" panose="020B0604020202020204" pitchFamily="34" charset="0"/>
              </a:rPr>
              <a:t>живых микроорганизмов</a:t>
            </a:r>
            <a:r>
              <a:rPr lang="ru-RU" sz="2400" dirty="0">
                <a:latin typeface="Arial" panose="020B0604020202020204" pitchFamily="34" charset="0"/>
                <a:cs typeface="Arial" panose="020B0604020202020204" pitchFamily="34" charset="0"/>
              </a:rPr>
              <a:t>:</a:t>
            </a:r>
          </a:p>
          <a:p>
            <a:pPr marL="539354" eaLnBrk="1" fontAlgn="auto" hangingPunct="1">
              <a:lnSpc>
                <a:spcPct val="150000"/>
              </a:lnSpc>
              <a:spcBef>
                <a:spcPts val="0"/>
              </a:spcBef>
              <a:spcAft>
                <a:spcPts val="0"/>
              </a:spcAft>
              <a:buFont typeface="Wingdings" pitchFamily="2" charset="2"/>
              <a:buChar char="Ø"/>
              <a:defRPr/>
            </a:pPr>
            <a:r>
              <a:rPr lang="ru-RU" sz="2000" b="1" dirty="0" smtClean="0">
                <a:solidFill>
                  <a:srgbClr val="7030A0"/>
                </a:solidFill>
                <a:effectLst>
                  <a:outerShdw blurRad="38100" dist="38100" dir="2700000" algn="tl">
                    <a:srgbClr val="000000">
                      <a:alpha val="43137"/>
                    </a:srgbClr>
                  </a:outerShdw>
                </a:effectLst>
                <a:latin typeface="+mn-lt"/>
              </a:rPr>
              <a:t> </a:t>
            </a:r>
            <a:r>
              <a:rPr lang="ru-RU" sz="2400" b="1"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бактерий</a:t>
            </a:r>
            <a:endParaRPr lang="ru-RU"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539354" eaLnBrk="1" fontAlgn="auto" hangingPunct="1">
              <a:lnSpc>
                <a:spcPct val="150000"/>
              </a:lnSpc>
              <a:spcBef>
                <a:spcPts val="0"/>
              </a:spcBef>
              <a:spcAft>
                <a:spcPts val="0"/>
              </a:spcAft>
              <a:buFont typeface="Wingdings" pitchFamily="2" charset="2"/>
              <a:buChar char="Ø"/>
              <a:defRPr/>
            </a:pPr>
            <a:r>
              <a:rPr lang="ru-RU" sz="2400" b="1"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грибов</a:t>
            </a:r>
            <a:endParaRPr lang="ru-RU"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5" name="Group 64"/>
          <p:cNvGraphicFramePr>
            <a:graphicFrameLocks noGrp="1"/>
          </p:cNvGraphicFramePr>
          <p:nvPr>
            <p:extLst>
              <p:ext uri="{D42A27DB-BD31-4B8C-83A1-F6EECF244321}">
                <p14:modId xmlns:p14="http://schemas.microsoft.com/office/powerpoint/2010/main" val="3178413328"/>
              </p:ext>
            </p:extLst>
          </p:nvPr>
        </p:nvGraphicFramePr>
        <p:xfrm>
          <a:off x="255588" y="2809875"/>
          <a:ext cx="11817076" cy="3993051"/>
        </p:xfrm>
        <a:graphic>
          <a:graphicData uri="http://schemas.openxmlformats.org/drawingml/2006/table">
            <a:tbl>
              <a:tblPr/>
              <a:tblGrid>
                <a:gridCol w="11817076">
                  <a:extLst>
                    <a:ext uri="{9D8B030D-6E8A-4147-A177-3AD203B41FA5}">
                      <a16:colId xmlns="" xmlns:a16="http://schemas.microsoft.com/office/drawing/2014/main" val="20000"/>
                    </a:ext>
                  </a:extLst>
                </a:gridCol>
              </a:tblGrid>
              <a:tr h="3506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FFFFFF"/>
                          </a:solidFill>
                          <a:effectLst/>
                          <a:latin typeface="Arial" charset="0"/>
                          <a:cs typeface="Arial" charset="0"/>
                        </a:rPr>
                        <a:t>Преимущества</a:t>
                      </a:r>
                    </a:p>
                  </a:txBody>
                  <a:tcPr marL="68584" marR="68584" marT="34289" marB="34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60033"/>
                    </a:solidFill>
                  </a:tcPr>
                </a:tc>
                <a:extLst>
                  <a:ext uri="{0D108BD9-81ED-4DB2-BD59-A6C34878D82A}">
                    <a16:rowId xmlns="" xmlns:a16="http://schemas.microsoft.com/office/drawing/2014/main" val="10000"/>
                  </a:ext>
                </a:extLst>
              </a:tr>
              <a:tr h="3436793">
                <a:tc>
                  <a:txBody>
                    <a:bodyPr/>
                    <a:lstStyle/>
                    <a:p>
                      <a:pPr marL="0" marR="0" lvl="0" indent="0" algn="just" defTabSz="914400" rtl="0" eaLnBrk="1" fontAlgn="base" latinLnBrk="0" hangingPunct="1">
                        <a:lnSpc>
                          <a:spcPct val="100000"/>
                        </a:lnSpc>
                        <a:spcBef>
                          <a:spcPct val="0"/>
                        </a:spcBef>
                        <a:spcAft>
                          <a:spcPct val="0"/>
                        </a:spcAft>
                        <a:buClrTx/>
                        <a:buSzTx/>
                        <a:buFontTx/>
                        <a:buBlip>
                          <a:blip r:embed="rId2"/>
                        </a:buBlip>
                        <a:tabLst/>
                      </a:pPr>
                      <a:r>
                        <a:rPr kumimoji="0" lang="ru-RU" sz="1800" b="1" i="0" u="none" strike="noStrike" cap="none" normalizeH="0" baseline="0" dirty="0" smtClean="0">
                          <a:ln>
                            <a:noFill/>
                          </a:ln>
                          <a:solidFill>
                            <a:srgbClr val="000000"/>
                          </a:solidFill>
                          <a:effectLst/>
                          <a:latin typeface="Arial" charset="0"/>
                          <a:cs typeface="Arial" charset="0"/>
                        </a:rPr>
                        <a:t> </a:t>
                      </a:r>
                      <a:r>
                        <a:rPr kumimoji="0" lang="ru-RU" sz="2000" b="1" i="0" u="none" strike="noStrike" cap="none" normalizeH="0" baseline="0" dirty="0" smtClean="0">
                          <a:ln>
                            <a:noFill/>
                          </a:ln>
                          <a:solidFill>
                            <a:srgbClr val="442002"/>
                          </a:solidFill>
                          <a:effectLst/>
                          <a:latin typeface="Arial" charset="0"/>
                          <a:cs typeface="Arial" charset="0"/>
                        </a:rPr>
                        <a:t>экологическая безопасность</a:t>
                      </a:r>
                    </a:p>
                    <a:p>
                      <a:pPr marL="0" marR="0" lvl="0" indent="0" algn="just" defTabSz="914400" rtl="0" eaLnBrk="1" fontAlgn="base" latinLnBrk="0" hangingPunct="1">
                        <a:lnSpc>
                          <a:spcPct val="100000"/>
                        </a:lnSpc>
                        <a:spcBef>
                          <a:spcPct val="0"/>
                        </a:spcBef>
                        <a:spcAft>
                          <a:spcPct val="0"/>
                        </a:spcAft>
                        <a:buClrTx/>
                        <a:buSzTx/>
                        <a:buFontTx/>
                        <a:buBlip>
                          <a:blip r:embed="rId2"/>
                        </a:buBlip>
                        <a:tabLst/>
                      </a:pPr>
                      <a:r>
                        <a:rPr kumimoji="0" lang="ru-RU" sz="2000" b="1" i="0" u="none" strike="noStrike" cap="none" normalizeH="0" baseline="0" dirty="0" smtClean="0">
                          <a:ln>
                            <a:noFill/>
                          </a:ln>
                          <a:solidFill>
                            <a:srgbClr val="442002"/>
                          </a:solidFill>
                          <a:effectLst/>
                          <a:latin typeface="Arial" charset="0"/>
                          <a:cs typeface="Arial" charset="0"/>
                        </a:rPr>
                        <a:t>высокая биологическая активность</a:t>
                      </a:r>
                    </a:p>
                    <a:p>
                      <a:pPr marL="0" marR="0" lvl="0" indent="0" algn="just" defTabSz="914400" rtl="0" eaLnBrk="1" fontAlgn="base" latinLnBrk="0" hangingPunct="1">
                        <a:lnSpc>
                          <a:spcPct val="100000"/>
                        </a:lnSpc>
                        <a:spcBef>
                          <a:spcPct val="0"/>
                        </a:spcBef>
                        <a:spcAft>
                          <a:spcPct val="0"/>
                        </a:spcAft>
                        <a:buClrTx/>
                        <a:buSzTx/>
                        <a:buFontTx/>
                        <a:buBlip>
                          <a:blip r:embed="rId2"/>
                        </a:buBlip>
                        <a:tabLst/>
                      </a:pPr>
                      <a:r>
                        <a:rPr kumimoji="0" lang="ru-RU" sz="2000" b="1" i="0" u="none" strike="noStrike" cap="none" normalizeH="0" baseline="0" dirty="0" smtClean="0">
                          <a:ln>
                            <a:noFill/>
                          </a:ln>
                          <a:solidFill>
                            <a:srgbClr val="442002"/>
                          </a:solidFill>
                          <a:effectLst/>
                          <a:latin typeface="Arial" charset="0"/>
                          <a:cs typeface="Arial" charset="0"/>
                        </a:rPr>
                        <a:t>отсутствие </a:t>
                      </a:r>
                      <a:r>
                        <a:rPr kumimoji="0" lang="ru-RU" sz="2000" b="1" i="0" u="none" strike="noStrike" cap="none" normalizeH="0" baseline="0" dirty="0" err="1" smtClean="0">
                          <a:ln>
                            <a:noFill/>
                          </a:ln>
                          <a:solidFill>
                            <a:srgbClr val="442002"/>
                          </a:solidFill>
                          <a:effectLst/>
                          <a:latin typeface="Arial" charset="0"/>
                          <a:cs typeface="Arial" charset="0"/>
                        </a:rPr>
                        <a:t>фитотоксичности</a:t>
                      </a:r>
                      <a:endParaRPr kumimoji="0" lang="ru-RU" sz="2000" b="1" i="0" u="none" strike="noStrike" cap="none" normalizeH="0" baseline="0" dirty="0" smtClean="0">
                        <a:ln>
                          <a:noFill/>
                        </a:ln>
                        <a:solidFill>
                          <a:srgbClr val="442002"/>
                        </a:solidFill>
                        <a:effectLst/>
                        <a:latin typeface="Arial"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Blip>
                          <a:blip r:embed="rId2"/>
                        </a:buBlip>
                        <a:tabLst/>
                      </a:pPr>
                      <a:r>
                        <a:rPr kumimoji="0" lang="ru-RU" sz="2000" b="1" i="0" u="none" strike="noStrike" cap="none" normalizeH="0" baseline="0" dirty="0" smtClean="0">
                          <a:ln>
                            <a:noFill/>
                          </a:ln>
                          <a:solidFill>
                            <a:srgbClr val="442002"/>
                          </a:solidFill>
                          <a:effectLst/>
                          <a:latin typeface="Arial" charset="0"/>
                          <a:cs typeface="Arial" charset="0"/>
                        </a:rPr>
                        <a:t>безвредность для человека, других теплокровных и полезных насекомых</a:t>
                      </a:r>
                    </a:p>
                    <a:p>
                      <a:pPr marL="0" marR="0" lvl="0" indent="0" algn="just" defTabSz="914400" rtl="0" eaLnBrk="1" fontAlgn="base" latinLnBrk="0" hangingPunct="1">
                        <a:lnSpc>
                          <a:spcPct val="100000"/>
                        </a:lnSpc>
                        <a:spcBef>
                          <a:spcPct val="0"/>
                        </a:spcBef>
                        <a:spcAft>
                          <a:spcPct val="0"/>
                        </a:spcAft>
                        <a:buClrTx/>
                        <a:buSzTx/>
                        <a:buFontTx/>
                        <a:buBlip>
                          <a:blip r:embed="rId2"/>
                        </a:buBlip>
                        <a:tabLst/>
                      </a:pPr>
                      <a:r>
                        <a:rPr kumimoji="0" lang="ru-RU" sz="2000" b="1" i="0" u="none" strike="noStrike" cap="none" normalizeH="0" baseline="0" dirty="0" smtClean="0">
                          <a:ln>
                            <a:noFill/>
                          </a:ln>
                          <a:solidFill>
                            <a:srgbClr val="442002"/>
                          </a:solidFill>
                          <a:effectLst/>
                          <a:latin typeface="Arial" charset="0"/>
                          <a:cs typeface="Arial" charset="0"/>
                        </a:rPr>
                        <a:t>отсутствие </a:t>
                      </a:r>
                      <a:r>
                        <a:rPr kumimoji="0" lang="en-US" sz="2000" b="1" i="0" u="none" strike="noStrike" cap="none" normalizeH="0" baseline="0" dirty="0" smtClean="0">
                          <a:ln>
                            <a:noFill/>
                          </a:ln>
                          <a:solidFill>
                            <a:srgbClr val="442002"/>
                          </a:solidFill>
                          <a:effectLst/>
                          <a:latin typeface="Arial" charset="0"/>
                          <a:cs typeface="Arial" charset="0"/>
                        </a:rPr>
                        <a:t>“</a:t>
                      </a:r>
                      <a:r>
                        <a:rPr kumimoji="0" lang="ru-RU" sz="2000" b="1" i="0" u="none" strike="noStrike" cap="none" normalizeH="0" baseline="0" dirty="0" smtClean="0">
                          <a:ln>
                            <a:noFill/>
                          </a:ln>
                          <a:solidFill>
                            <a:srgbClr val="442002"/>
                          </a:solidFill>
                          <a:effectLst/>
                          <a:latin typeface="Arial" charset="0"/>
                          <a:cs typeface="Arial" charset="0"/>
                        </a:rPr>
                        <a:t>сроков ожидания</a:t>
                      </a:r>
                      <a:r>
                        <a:rPr kumimoji="0" lang="en-US" sz="2000" b="1" i="0" u="none" strike="noStrike" cap="none" normalizeH="0" baseline="0" dirty="0" smtClean="0">
                          <a:ln>
                            <a:noFill/>
                          </a:ln>
                          <a:solidFill>
                            <a:srgbClr val="442002"/>
                          </a:solidFill>
                          <a:effectLst/>
                          <a:latin typeface="Arial" charset="0"/>
                          <a:cs typeface="Arial" charset="0"/>
                        </a:rPr>
                        <a:t>”</a:t>
                      </a:r>
                      <a:r>
                        <a:rPr kumimoji="0" lang="ru-RU" sz="2000" b="1" i="0" u="none" strike="noStrike" cap="none" normalizeH="0" baseline="0" dirty="0" smtClean="0">
                          <a:ln>
                            <a:noFill/>
                          </a:ln>
                          <a:solidFill>
                            <a:srgbClr val="442002"/>
                          </a:solidFill>
                          <a:effectLst/>
                          <a:latin typeface="Arial" charset="0"/>
                          <a:cs typeface="Arial" charset="0"/>
                        </a:rPr>
                        <a:t> </a:t>
                      </a:r>
                    </a:p>
                    <a:p>
                      <a:pPr marL="0" marR="0" lvl="0" indent="0" algn="just" defTabSz="914400" rtl="0" eaLnBrk="1" fontAlgn="base" latinLnBrk="0" hangingPunct="1">
                        <a:lnSpc>
                          <a:spcPct val="100000"/>
                        </a:lnSpc>
                        <a:spcBef>
                          <a:spcPct val="0"/>
                        </a:spcBef>
                        <a:spcAft>
                          <a:spcPct val="0"/>
                        </a:spcAft>
                        <a:buClrTx/>
                        <a:buSzTx/>
                        <a:buFontTx/>
                        <a:buBlip>
                          <a:blip r:embed="rId2"/>
                        </a:buBlip>
                        <a:tabLst/>
                      </a:pPr>
                      <a:r>
                        <a:rPr kumimoji="0" lang="ru-RU" sz="2000" b="1" i="0" u="none" strike="noStrike" cap="none" normalizeH="0" baseline="0" dirty="0" smtClean="0">
                          <a:ln>
                            <a:noFill/>
                          </a:ln>
                          <a:solidFill>
                            <a:srgbClr val="442002"/>
                          </a:solidFill>
                          <a:effectLst/>
                          <a:latin typeface="Arial" charset="0"/>
                          <a:cs typeface="Arial" charset="0"/>
                        </a:rPr>
                        <a:t> не образуют токсичных соединений в воздушной среде, сточных водах, почве</a:t>
                      </a:r>
                    </a:p>
                    <a:p>
                      <a:pPr marL="0" marR="0" lvl="0" indent="0" algn="just" defTabSz="914400" rtl="0" eaLnBrk="1" fontAlgn="base" latinLnBrk="0" hangingPunct="1">
                        <a:lnSpc>
                          <a:spcPct val="100000"/>
                        </a:lnSpc>
                        <a:spcBef>
                          <a:spcPct val="0"/>
                        </a:spcBef>
                        <a:spcAft>
                          <a:spcPct val="0"/>
                        </a:spcAft>
                        <a:buClrTx/>
                        <a:buSzTx/>
                        <a:buFontTx/>
                        <a:buBlip>
                          <a:blip r:embed="rId2"/>
                        </a:buBlip>
                        <a:tabLst/>
                      </a:pPr>
                      <a:r>
                        <a:rPr kumimoji="0" lang="ru-RU" sz="2000" b="1" i="0" u="none" strike="noStrike" cap="none" normalizeH="0" baseline="0" dirty="0" smtClean="0">
                          <a:ln>
                            <a:noFill/>
                          </a:ln>
                          <a:solidFill>
                            <a:srgbClr val="442002"/>
                          </a:solidFill>
                          <a:effectLst/>
                          <a:latin typeface="Arial" charset="0"/>
                          <a:cs typeface="Arial" charset="0"/>
                        </a:rPr>
                        <a:t>отсутствие устойчивости (резистентности) у возбудителей болезней</a:t>
                      </a:r>
                    </a:p>
                    <a:p>
                      <a:pPr marL="0" marR="0" lvl="0" indent="0" algn="just" defTabSz="914400" rtl="0" eaLnBrk="1" fontAlgn="base" latinLnBrk="0" hangingPunct="1">
                        <a:lnSpc>
                          <a:spcPct val="100000"/>
                        </a:lnSpc>
                        <a:spcBef>
                          <a:spcPct val="0"/>
                        </a:spcBef>
                        <a:spcAft>
                          <a:spcPct val="0"/>
                        </a:spcAft>
                        <a:buClrTx/>
                        <a:buSzTx/>
                        <a:buFontTx/>
                        <a:buBlip>
                          <a:blip r:embed="rId2"/>
                        </a:buBlip>
                        <a:tabLst/>
                      </a:pPr>
                      <a:r>
                        <a:rPr kumimoji="0" lang="ru-RU" sz="2000" b="1" i="0" u="none" strike="noStrike" cap="none" normalizeH="0" baseline="0" dirty="0" smtClean="0">
                          <a:ln>
                            <a:noFill/>
                          </a:ln>
                          <a:solidFill>
                            <a:srgbClr val="442002"/>
                          </a:solidFill>
                          <a:effectLst/>
                          <a:latin typeface="Arial" charset="0"/>
                          <a:cs typeface="Arial" charset="0"/>
                        </a:rPr>
                        <a:t>не накапливаются в растениях и окружающей среде</a:t>
                      </a:r>
                    </a:p>
                    <a:p>
                      <a:pPr marL="0" marR="0" lvl="0" indent="0" algn="just" defTabSz="914400" rtl="0" eaLnBrk="1" fontAlgn="base" latinLnBrk="0" hangingPunct="1">
                        <a:lnSpc>
                          <a:spcPct val="100000"/>
                        </a:lnSpc>
                        <a:spcBef>
                          <a:spcPct val="0"/>
                        </a:spcBef>
                        <a:spcAft>
                          <a:spcPct val="0"/>
                        </a:spcAft>
                        <a:buClrTx/>
                        <a:buSzTx/>
                        <a:buFontTx/>
                        <a:buBlip>
                          <a:blip r:embed="rId2"/>
                        </a:buBlip>
                        <a:tabLst/>
                      </a:pPr>
                      <a:r>
                        <a:rPr kumimoji="0" lang="ru-RU" sz="2000" b="1" i="0" u="none" strike="noStrike" cap="none" normalizeH="0" baseline="0" dirty="0" smtClean="0">
                          <a:ln>
                            <a:noFill/>
                          </a:ln>
                          <a:solidFill>
                            <a:srgbClr val="442002"/>
                          </a:solidFill>
                          <a:effectLst/>
                          <a:latin typeface="Arial" charset="0"/>
                          <a:cs typeface="Arial" charset="0"/>
                        </a:rPr>
                        <a:t>нет альтернативы в органическом сельском хозяйстве</a:t>
                      </a:r>
                    </a:p>
                  </a:txBody>
                  <a:tcPr marL="68584" marR="68584" marT="34289" marB="34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sp>
        <p:nvSpPr>
          <p:cNvPr id="6" name="Овал 5"/>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2</a:t>
            </a:r>
            <a:endParaRPr lang="ru-RU" dirty="0"/>
          </a:p>
        </p:txBody>
      </p:sp>
    </p:spTree>
    <p:extLst>
      <p:ext uri="{BB962C8B-B14F-4D97-AF65-F5344CB8AC3E}">
        <p14:creationId xmlns:p14="http://schemas.microsoft.com/office/powerpoint/2010/main" val="2684599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1464" y="116632"/>
            <a:ext cx="7416824" cy="936104"/>
          </a:xfrm>
        </p:spPr>
        <p:txBody>
          <a:bodyPr/>
          <a:lstStyle/>
          <a:p>
            <a:pPr algn="ctr"/>
            <a:r>
              <a:rPr lang="ru-RU" dirty="0" smtClean="0">
                <a:solidFill>
                  <a:srgbClr val="C00000"/>
                </a:solidFill>
              </a:rPr>
              <a:t>Бактериальные инсектициды</a:t>
            </a:r>
            <a:endParaRPr lang="ru-RU" dirty="0">
              <a:solidFill>
                <a:srgbClr val="C00000"/>
              </a:solidFill>
            </a:endParaRPr>
          </a:p>
        </p:txBody>
      </p:sp>
      <p:sp>
        <p:nvSpPr>
          <p:cNvPr id="3" name="Объект 2"/>
          <p:cNvSpPr>
            <a:spLocks noGrp="1"/>
          </p:cNvSpPr>
          <p:nvPr>
            <p:ph idx="1"/>
          </p:nvPr>
        </p:nvSpPr>
        <p:spPr/>
        <p:txBody>
          <a:bodyPr/>
          <a:lstStyle/>
          <a:p>
            <a:pPr marL="0" indent="0">
              <a:buNone/>
            </a:pPr>
            <a:r>
              <a:rPr lang="ru-RU" dirty="0" smtClean="0">
                <a:solidFill>
                  <a:schemeClr val="tx2"/>
                </a:solidFill>
                <a:latin typeface="Arial" panose="020B0604020202020204" pitchFamily="34" charset="0"/>
                <a:cs typeface="Arial" panose="020B0604020202020204" pitchFamily="34" charset="0"/>
              </a:rPr>
              <a:t>Биопрепараты созданные на основе спор и токсинов энтомопатогенных бактерий из групп</a:t>
            </a:r>
            <a:r>
              <a:rPr lang="en-US" b="1" i="1" dirty="0">
                <a:solidFill>
                  <a:schemeClr val="tx2"/>
                </a:solidFill>
                <a:latin typeface="Arial" panose="020B0604020202020204" pitchFamily="34" charset="0"/>
                <a:cs typeface="Arial" panose="020B0604020202020204" pitchFamily="34" charset="0"/>
              </a:rPr>
              <a:t> Bacillus </a:t>
            </a:r>
            <a:r>
              <a:rPr lang="en-US" b="1" i="1" dirty="0" err="1" smtClean="0">
                <a:solidFill>
                  <a:schemeClr val="tx2"/>
                </a:solidFill>
                <a:latin typeface="Arial" panose="020B0604020202020204" pitchFamily="34" charset="0"/>
                <a:cs typeface="Arial" panose="020B0604020202020204" pitchFamily="34" charset="0"/>
              </a:rPr>
              <a:t>thuringiensis</a:t>
            </a:r>
            <a:r>
              <a:rPr lang="ru-RU" b="1" i="1" dirty="0">
                <a:solidFill>
                  <a:schemeClr val="tx2"/>
                </a:solidFill>
                <a:latin typeface="Arial" panose="020B0604020202020204" pitchFamily="34" charset="0"/>
                <a:cs typeface="Arial" panose="020B0604020202020204" pitchFamily="34" charset="0"/>
              </a:rPr>
              <a:t>.</a:t>
            </a:r>
            <a:r>
              <a:rPr lang="ru-RU" dirty="0" smtClean="0">
                <a:solidFill>
                  <a:schemeClr val="tx2"/>
                </a:solidFill>
                <a:latin typeface="Arial" panose="020B0604020202020204" pitchFamily="34" charset="0"/>
                <a:cs typeface="Arial" panose="020B0604020202020204" pitchFamily="34" charset="0"/>
              </a:rPr>
              <a:t> </a:t>
            </a:r>
          </a:p>
          <a:p>
            <a:pPr marL="0" indent="0">
              <a:buNone/>
            </a:pPr>
            <a:r>
              <a:rPr lang="ru-RU" dirty="0">
                <a:solidFill>
                  <a:schemeClr val="tx2"/>
                </a:solidFill>
                <a:latin typeface="Arial" panose="020B0604020202020204" pitchFamily="34" charset="0"/>
                <a:cs typeface="Arial" panose="020B0604020202020204" pitchFamily="34" charset="0"/>
              </a:rPr>
              <a:t>К настоящему времени известно более 1000 штаммов </a:t>
            </a:r>
            <a:r>
              <a:rPr lang="ru-RU" i="1" dirty="0">
                <a:solidFill>
                  <a:schemeClr val="tx2"/>
                </a:solidFill>
                <a:latin typeface="Arial" panose="020B0604020202020204" pitchFamily="34" charset="0"/>
                <a:cs typeface="Arial" panose="020B0604020202020204" pitchFamily="34" charset="0"/>
              </a:rPr>
              <a:t>B. </a:t>
            </a:r>
            <a:r>
              <a:rPr lang="ru-RU" i="1" dirty="0" err="1">
                <a:solidFill>
                  <a:schemeClr val="tx2"/>
                </a:solidFill>
                <a:latin typeface="Arial" panose="020B0604020202020204" pitchFamily="34" charset="0"/>
                <a:cs typeface="Arial" panose="020B0604020202020204" pitchFamily="34" charset="0"/>
              </a:rPr>
              <a:t>thuringiensis</a:t>
            </a:r>
            <a:r>
              <a:rPr lang="ru-RU" dirty="0">
                <a:solidFill>
                  <a:schemeClr val="tx2"/>
                </a:solidFill>
                <a:latin typeface="Arial" panose="020B0604020202020204" pitchFamily="34" charset="0"/>
                <a:cs typeface="Arial" panose="020B0604020202020204" pitchFamily="34" charset="0"/>
              </a:rPr>
              <a:t>, составляющих три </a:t>
            </a:r>
            <a:r>
              <a:rPr lang="ru-RU" dirty="0" err="1" smtClean="0">
                <a:solidFill>
                  <a:schemeClr val="tx2"/>
                </a:solidFill>
                <a:latin typeface="Arial" panose="020B0604020202020204" pitchFamily="34" charset="0"/>
                <a:cs typeface="Arial" panose="020B0604020202020204" pitchFamily="34" charset="0"/>
              </a:rPr>
              <a:t>патотипа</a:t>
            </a:r>
            <a:r>
              <a:rPr lang="ru-RU" dirty="0" smtClean="0">
                <a:solidFill>
                  <a:schemeClr val="tx2"/>
                </a:solidFill>
                <a:latin typeface="Arial" panose="020B0604020202020204" pitchFamily="34" charset="0"/>
                <a:cs typeface="Arial" panose="020B0604020202020204" pitchFamily="34" charset="0"/>
              </a:rPr>
              <a:t>. </a:t>
            </a:r>
          </a:p>
          <a:p>
            <a:pPr marL="0" indent="0">
              <a:buNone/>
            </a:pPr>
            <a:endParaRPr lang="ru-RU" dirty="0" smtClean="0">
              <a:solidFill>
                <a:srgbClr val="214F87"/>
              </a:solidFill>
            </a:endParaRPr>
          </a:p>
          <a:p>
            <a:r>
              <a:rPr lang="ru-RU" dirty="0" smtClean="0"/>
              <a:t> </a:t>
            </a:r>
            <a:endParaRPr lang="ru-RU" dirty="0"/>
          </a:p>
        </p:txBody>
      </p:sp>
      <p:sp>
        <p:nvSpPr>
          <p:cNvPr id="5" name="Овал 4"/>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20</a:t>
            </a:r>
            <a:endParaRPr lang="ru-RU" dirty="0"/>
          </a:p>
        </p:txBody>
      </p:sp>
    </p:spTree>
    <p:extLst>
      <p:ext uri="{BB962C8B-B14F-4D97-AF65-F5344CB8AC3E}">
        <p14:creationId xmlns:p14="http://schemas.microsoft.com/office/powerpoint/2010/main" val="30795822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640013" y="715963"/>
            <a:ext cx="5421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uk-UA" altLang="uk-UA" dirty="0">
              <a:solidFill>
                <a:srgbClr val="000000"/>
              </a:solidFill>
            </a:endParaRPr>
          </a:p>
        </p:txBody>
      </p:sp>
      <p:sp>
        <p:nvSpPr>
          <p:cNvPr id="7171" name="Прямоугольник 2"/>
          <p:cNvSpPr>
            <a:spLocks noChangeArrowheads="1"/>
          </p:cNvSpPr>
          <p:nvPr/>
        </p:nvSpPr>
        <p:spPr bwMode="auto">
          <a:xfrm>
            <a:off x="1931680" y="247613"/>
            <a:ext cx="612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uk-UA" sz="2800" b="1" dirty="0">
                <a:solidFill>
                  <a:srgbClr val="C00000"/>
                </a:solidFill>
                <a:cs typeface="Arial" panose="020B0604020202020204" pitchFamily="34" charset="0"/>
              </a:rPr>
              <a:t> </a:t>
            </a:r>
            <a:r>
              <a:rPr lang="uk-UA" altLang="uk-UA" sz="4000" b="1" dirty="0">
                <a:solidFill>
                  <a:srgbClr val="C00000"/>
                </a:solidFill>
                <a:cs typeface="Arial" panose="020B0604020202020204" pitchFamily="34" charset="0"/>
              </a:rPr>
              <a:t>Бактоцид ВК33</a:t>
            </a:r>
            <a:endParaRPr lang="ru-RU" altLang="ru-RU" sz="4000" dirty="0">
              <a:solidFill>
                <a:srgbClr val="C00000"/>
              </a:solidFill>
              <a:cs typeface="Arial" panose="020B0604020202020204" pitchFamily="34" charset="0"/>
            </a:endParaRPr>
          </a:p>
        </p:txBody>
      </p:sp>
      <p:sp>
        <p:nvSpPr>
          <p:cNvPr id="4" name="Прямоугольник 3"/>
          <p:cNvSpPr/>
          <p:nvPr/>
        </p:nvSpPr>
        <p:spPr>
          <a:xfrm>
            <a:off x="335360" y="1435417"/>
            <a:ext cx="11809312" cy="4585871"/>
          </a:xfrm>
          <a:prstGeom prst="rect">
            <a:avLst/>
          </a:prstGeom>
        </p:spPr>
        <p:txBody>
          <a:bodyPr wrap="square">
            <a:spAutoFit/>
          </a:bodyPr>
          <a:lstStyle/>
          <a:p>
            <a:pPr algn="just" eaLnBrk="1" hangingPunct="1">
              <a:defRPr/>
            </a:pPr>
            <a:r>
              <a:rPr lang="ru-RU" sz="2000" b="1" dirty="0">
                <a:solidFill>
                  <a:srgbClr val="006600"/>
                </a:solidFill>
                <a:latin typeface="Arial" panose="020B0604020202020204" pitchFamily="34" charset="0"/>
                <a:cs typeface="Arial" panose="020B0604020202020204" pitchFamily="34" charset="0"/>
              </a:rPr>
              <a:t>Бактоцид ВК33 </a:t>
            </a:r>
            <a:r>
              <a:rPr lang="ru-RU" dirty="0">
                <a:solidFill>
                  <a:srgbClr val="214F87"/>
                </a:solidFill>
                <a:latin typeface="Arial" panose="020B0604020202020204" pitchFamily="34" charset="0"/>
                <a:cs typeface="Arial" panose="020B0604020202020204" pitchFamily="34" charset="0"/>
              </a:rPr>
              <a:t>– это препарат биологического происхождения для борьбы с вредителями овощей, декоративных лесных и плодово-ягодных культур.  </a:t>
            </a:r>
          </a:p>
          <a:p>
            <a:pPr algn="just" eaLnBrk="1" hangingPunct="1">
              <a:defRPr/>
            </a:pPr>
            <a:r>
              <a:rPr lang="ru-RU" b="1" dirty="0">
                <a:solidFill>
                  <a:srgbClr val="FF0000"/>
                </a:solidFill>
                <a:latin typeface="Arial" panose="020B0604020202020204" pitchFamily="34" charset="0"/>
                <a:cs typeface="Arial" panose="020B0604020202020204" pitchFamily="34" charset="0"/>
              </a:rPr>
              <a:t>В</a:t>
            </a:r>
            <a:r>
              <a:rPr lang="ru-RU" b="1" dirty="0" smtClean="0">
                <a:solidFill>
                  <a:srgbClr val="FF0000"/>
                </a:solidFill>
                <a:latin typeface="Arial" panose="020B0604020202020204" pitchFamily="34" charset="0"/>
                <a:cs typeface="Arial" panose="020B0604020202020204" pitchFamily="34" charset="0"/>
              </a:rPr>
              <a:t> препарат </a:t>
            </a:r>
            <a:r>
              <a:rPr lang="ru-RU" b="1" dirty="0">
                <a:solidFill>
                  <a:srgbClr val="FF0000"/>
                </a:solidFill>
                <a:latin typeface="Arial" panose="020B0604020202020204" pitchFamily="34" charset="0"/>
                <a:cs typeface="Arial" panose="020B0604020202020204" pitchFamily="34" charset="0"/>
              </a:rPr>
              <a:t>входят </a:t>
            </a:r>
            <a:r>
              <a:rPr lang="ru-RU" b="1" dirty="0" smtClean="0">
                <a:solidFill>
                  <a:srgbClr val="FF0000"/>
                </a:solidFill>
                <a:latin typeface="Arial" panose="020B0604020202020204" pitchFamily="34" charset="0"/>
                <a:cs typeface="Arial" panose="020B0604020202020204" pitchFamily="34" charset="0"/>
              </a:rPr>
              <a:t>споры бактерий </a:t>
            </a:r>
            <a:r>
              <a:rPr lang="en-US" b="1" i="1" dirty="0">
                <a:solidFill>
                  <a:srgbClr val="FF0000"/>
                </a:solidFill>
                <a:latin typeface="Arial" panose="020B0604020202020204" pitchFamily="34" charset="0"/>
                <a:cs typeface="Arial" panose="020B0604020202020204" pitchFamily="34" charset="0"/>
              </a:rPr>
              <a:t>Bacillus thuringiensis</a:t>
            </a:r>
            <a:r>
              <a:rPr lang="en-US" b="1" dirty="0">
                <a:solidFill>
                  <a:srgbClr val="FF0000"/>
                </a:solidFill>
                <a:latin typeface="Arial" panose="020B0604020202020204" pitchFamily="34" charset="0"/>
                <a:cs typeface="Arial" panose="020B0604020202020204" pitchFamily="34" charset="0"/>
              </a:rPr>
              <a:t> </a:t>
            </a:r>
            <a:r>
              <a:rPr lang="en-US" b="1" i="1" dirty="0">
                <a:solidFill>
                  <a:srgbClr val="FF0000"/>
                </a:solidFill>
                <a:latin typeface="Arial" panose="020B0604020202020204" pitchFamily="34" charset="0"/>
                <a:cs typeface="Arial" panose="020B0604020202020204" pitchFamily="34" charset="0"/>
              </a:rPr>
              <a:t>var.</a:t>
            </a:r>
            <a:r>
              <a:rPr lang="ru-RU" b="1" i="1" dirty="0">
                <a:solidFill>
                  <a:srgbClr val="FF0000"/>
                </a:solidFill>
                <a:latin typeface="Arial" panose="020B0604020202020204" pitchFamily="34" charset="0"/>
                <a:cs typeface="Arial" panose="020B0604020202020204" pitchFamily="34" charset="0"/>
              </a:rPr>
              <a:t> </a:t>
            </a:r>
            <a:r>
              <a:rPr lang="en-US" b="1" i="1" dirty="0" err="1" smtClean="0">
                <a:solidFill>
                  <a:srgbClr val="FF0000"/>
                </a:solidFill>
                <a:latin typeface="Arial" panose="020B0604020202020204" pitchFamily="34" charset="0"/>
                <a:cs typeface="Arial" panose="020B0604020202020204" pitchFamily="34" charset="0"/>
              </a:rPr>
              <a:t>kurstaki</a:t>
            </a:r>
            <a:r>
              <a:rPr lang="ru-RU" b="1" dirty="0" smtClean="0">
                <a:solidFill>
                  <a:srgbClr val="FF0000"/>
                </a:solidFill>
                <a:latin typeface="Arial" panose="020B0604020202020204" pitchFamily="34" charset="0"/>
                <a:cs typeface="Arial" panose="020B0604020202020204" pitchFamily="34" charset="0"/>
              </a:rPr>
              <a:t>, </a:t>
            </a:r>
            <a:r>
              <a:rPr lang="ru-RU" b="1" dirty="0">
                <a:solidFill>
                  <a:srgbClr val="FF0000"/>
                </a:solidFill>
                <a:latin typeface="Arial" panose="020B0604020202020204" pitchFamily="34" charset="0"/>
                <a:cs typeface="Arial" panose="020B0604020202020204" pitchFamily="34" charset="0"/>
              </a:rPr>
              <a:t>титр не менее 5*10</a:t>
            </a:r>
            <a:r>
              <a:rPr lang="ru-RU" b="1" baseline="30000" dirty="0">
                <a:solidFill>
                  <a:srgbClr val="FF0000"/>
                </a:solidFill>
                <a:latin typeface="Arial" panose="020B0604020202020204" pitchFamily="34" charset="0"/>
                <a:cs typeface="Arial" panose="020B0604020202020204" pitchFamily="34" charset="0"/>
              </a:rPr>
              <a:t>9</a:t>
            </a:r>
            <a:r>
              <a:rPr lang="ru-RU" b="1" dirty="0">
                <a:solidFill>
                  <a:srgbClr val="FF0000"/>
                </a:solidFill>
                <a:latin typeface="Arial" panose="020B0604020202020204" pitchFamily="34" charset="0"/>
                <a:cs typeface="Arial" panose="020B0604020202020204" pitchFamily="34" charset="0"/>
              </a:rPr>
              <a:t>  КОЕ/г и продукты </a:t>
            </a:r>
            <a:r>
              <a:rPr lang="ru-RU" b="1" dirty="0" smtClean="0">
                <a:solidFill>
                  <a:srgbClr val="FF0000"/>
                </a:solidFill>
                <a:latin typeface="Arial" panose="020B0604020202020204" pitchFamily="34" charset="0"/>
                <a:cs typeface="Arial" panose="020B0604020202020204" pitchFamily="34" charset="0"/>
              </a:rPr>
              <a:t>их </a:t>
            </a:r>
            <a:r>
              <a:rPr lang="ru-RU" b="1" dirty="0">
                <a:solidFill>
                  <a:srgbClr val="FF0000"/>
                </a:solidFill>
                <a:latin typeface="Arial" panose="020B0604020202020204" pitchFamily="34" charset="0"/>
                <a:cs typeface="Arial" panose="020B0604020202020204" pitchFamily="34" charset="0"/>
              </a:rPr>
              <a:t>метаболизма. </a:t>
            </a:r>
          </a:p>
          <a:p>
            <a:pPr algn="just" eaLnBrk="1" hangingPunct="1">
              <a:defRPr/>
            </a:pPr>
            <a:r>
              <a:rPr lang="ru-RU" b="1" dirty="0">
                <a:solidFill>
                  <a:srgbClr val="006600"/>
                </a:solidFill>
                <a:latin typeface="Arial" panose="020B0604020202020204" pitchFamily="34" charset="0"/>
                <a:cs typeface="Arial" panose="020B0604020202020204" pitchFamily="34" charset="0"/>
              </a:rPr>
              <a:t>Эффективно работает против:</a:t>
            </a:r>
          </a:p>
          <a:p>
            <a:pPr marL="285750" indent="-285750" algn="just">
              <a:buFont typeface="Wingdings" pitchFamily="2" charset="2"/>
              <a:buChar char="Ø"/>
              <a:defRPr/>
            </a:pPr>
            <a:r>
              <a:rPr lang="ru-RU" b="1" dirty="0">
                <a:solidFill>
                  <a:srgbClr val="214F87"/>
                </a:solidFill>
                <a:latin typeface="Arial" panose="020B0604020202020204" pitchFamily="34" charset="0"/>
                <a:cs typeface="Arial" panose="020B0604020202020204" pitchFamily="34" charset="0"/>
              </a:rPr>
              <a:t>гусеницы капустной совки;</a:t>
            </a:r>
          </a:p>
          <a:p>
            <a:pPr marL="285750" indent="-285750" algn="just">
              <a:buFont typeface="Wingdings" pitchFamily="2" charset="2"/>
              <a:buChar char="Ø"/>
              <a:defRPr/>
            </a:pPr>
            <a:r>
              <a:rPr lang="ru-RU" b="1" dirty="0">
                <a:solidFill>
                  <a:srgbClr val="214F87"/>
                </a:solidFill>
                <a:latin typeface="Arial" panose="020B0604020202020204" pitchFamily="34" charset="0"/>
                <a:cs typeface="Arial" panose="020B0604020202020204" pitchFamily="34" charset="0"/>
              </a:rPr>
              <a:t>гусеницы  капустной белянки;</a:t>
            </a:r>
          </a:p>
          <a:p>
            <a:pPr marL="285750" indent="-285750" algn="just">
              <a:buFont typeface="Wingdings" pitchFamily="2" charset="2"/>
              <a:buChar char="Ø"/>
              <a:defRPr/>
            </a:pPr>
            <a:r>
              <a:rPr lang="ru-RU" b="1" dirty="0">
                <a:solidFill>
                  <a:srgbClr val="214F87"/>
                </a:solidFill>
                <a:latin typeface="Arial" panose="020B0604020202020204" pitchFamily="34" charset="0"/>
                <a:cs typeface="Arial" panose="020B0604020202020204" pitchFamily="34" charset="0"/>
              </a:rPr>
              <a:t>гусеницы капустной моли;</a:t>
            </a:r>
          </a:p>
          <a:p>
            <a:pPr marL="285750" indent="-285750" algn="just">
              <a:buFont typeface="Wingdings" pitchFamily="2" charset="2"/>
              <a:buChar char="Ø"/>
              <a:defRPr/>
            </a:pPr>
            <a:r>
              <a:rPr lang="ru-RU" b="1" dirty="0">
                <a:solidFill>
                  <a:srgbClr val="214F87"/>
                </a:solidFill>
                <a:latin typeface="Arial" panose="020B0604020202020204" pitchFamily="34" charset="0"/>
                <a:cs typeface="Arial" panose="020B0604020202020204" pitchFamily="34" charset="0"/>
              </a:rPr>
              <a:t>гусеницы плодовой моли;</a:t>
            </a:r>
          </a:p>
          <a:p>
            <a:pPr marL="285750" indent="-285750" algn="just">
              <a:buFont typeface="Wingdings" pitchFamily="2" charset="2"/>
              <a:buChar char="Ø"/>
              <a:defRPr/>
            </a:pPr>
            <a:r>
              <a:rPr lang="uk-UA" b="1" dirty="0">
                <a:solidFill>
                  <a:srgbClr val="214F87"/>
                </a:solidFill>
                <a:latin typeface="Arial" panose="020B0604020202020204" pitchFamily="34" charset="0"/>
                <a:cs typeface="Arial" panose="020B0604020202020204" pitchFamily="34" charset="0"/>
              </a:rPr>
              <a:t>шелкопряды, АББ, плодожерки, гроздевая листовертка, </a:t>
            </a:r>
            <a:r>
              <a:rPr lang="uk-UA" b="1" dirty="0" err="1" smtClean="0">
                <a:solidFill>
                  <a:srgbClr val="214F87"/>
                </a:solidFill>
                <a:latin typeface="Arial" panose="020B0604020202020204" pitchFamily="34" charset="0"/>
                <a:cs typeface="Arial" panose="020B0604020202020204" pitchFamily="34" charset="0"/>
              </a:rPr>
              <a:t>пяденицы</a:t>
            </a:r>
            <a:r>
              <a:rPr lang="uk-UA" b="1" dirty="0">
                <a:solidFill>
                  <a:srgbClr val="214F87"/>
                </a:solidFill>
                <a:latin typeface="Arial" panose="020B0604020202020204" pitchFamily="34" charset="0"/>
                <a:cs typeface="Arial" panose="020B0604020202020204" pitchFamily="34" charset="0"/>
              </a:rPr>
              <a:t>, огневки и др.</a:t>
            </a:r>
          </a:p>
          <a:p>
            <a:pPr algn="just" eaLnBrk="1" hangingPunct="1">
              <a:defRPr/>
            </a:pPr>
            <a:r>
              <a:rPr lang="uk-UA" altLang="uk-UA" b="1" dirty="0">
                <a:solidFill>
                  <a:schemeClr val="accent3">
                    <a:lumMod val="50000"/>
                  </a:schemeClr>
                </a:solidFill>
                <a:latin typeface="Arial" panose="020B0604020202020204" pitchFamily="34" charset="0"/>
                <a:cs typeface="Arial" panose="020B0604020202020204" pitchFamily="34" charset="0"/>
              </a:rPr>
              <a:t>Препаративная форма</a:t>
            </a:r>
            <a:r>
              <a:rPr lang="uk-UA" altLang="uk-UA" b="1" dirty="0">
                <a:solidFill>
                  <a:srgbClr val="000099"/>
                </a:solidFill>
                <a:latin typeface="Arial" panose="020B0604020202020204" pitchFamily="34" charset="0"/>
                <a:cs typeface="Arial" panose="020B0604020202020204" pitchFamily="34" charset="0"/>
              </a:rPr>
              <a:t>: </a:t>
            </a:r>
            <a:r>
              <a:rPr lang="ru-RU" altLang="uk-UA" b="1" dirty="0">
                <a:solidFill>
                  <a:srgbClr val="660066"/>
                </a:solidFill>
                <a:latin typeface="Arial" panose="020B0604020202020204" pitchFamily="34" charset="0"/>
                <a:cs typeface="Arial" panose="020B0604020202020204" pitchFamily="34" charset="0"/>
              </a:rPr>
              <a:t>растворимый </a:t>
            </a:r>
            <a:r>
              <a:rPr lang="uk-UA" altLang="uk-UA" b="1" dirty="0">
                <a:solidFill>
                  <a:srgbClr val="660066"/>
                </a:solidFill>
                <a:latin typeface="Arial" panose="020B0604020202020204" pitchFamily="34" charset="0"/>
                <a:cs typeface="Arial" panose="020B0604020202020204" pitchFamily="34" charset="0"/>
              </a:rPr>
              <a:t>порошок</a:t>
            </a:r>
          </a:p>
          <a:p>
            <a:pPr algn="just" eaLnBrk="1" hangingPunct="1">
              <a:defRPr/>
            </a:pPr>
            <a:r>
              <a:rPr lang="uk-UA" altLang="uk-UA" b="1" dirty="0">
                <a:solidFill>
                  <a:schemeClr val="accent3">
                    <a:lumMod val="50000"/>
                  </a:schemeClr>
                </a:solidFill>
                <a:latin typeface="Arial" panose="020B0604020202020204" pitchFamily="34" charset="0"/>
                <a:cs typeface="Arial" panose="020B0604020202020204" pitchFamily="34" charset="0"/>
              </a:rPr>
              <a:t>Условия хранения: </a:t>
            </a:r>
            <a:r>
              <a:rPr lang="uk-UA" altLang="uk-UA" b="1" dirty="0">
                <a:solidFill>
                  <a:srgbClr val="660066"/>
                </a:solidFill>
                <a:latin typeface="Arial" panose="020B0604020202020204" pitchFamily="34" charset="0"/>
                <a:cs typeface="Arial" panose="020B0604020202020204" pitchFamily="34" charset="0"/>
              </a:rPr>
              <a:t>при температуре от +4°С до +15°С в темном, защищенном от прямых солнечных лучей месте</a:t>
            </a:r>
          </a:p>
          <a:p>
            <a:pPr algn="just" eaLnBrk="1" hangingPunct="1">
              <a:defRPr/>
            </a:pPr>
            <a:r>
              <a:rPr lang="uk-UA" altLang="uk-UA" b="1" dirty="0">
                <a:solidFill>
                  <a:schemeClr val="accent3">
                    <a:lumMod val="50000"/>
                  </a:schemeClr>
                </a:solidFill>
                <a:latin typeface="Arial" panose="020B0604020202020204" pitchFamily="34" charset="0"/>
                <a:cs typeface="Arial" panose="020B0604020202020204" pitchFamily="34" charset="0"/>
              </a:rPr>
              <a:t>Срок годности</a:t>
            </a:r>
            <a:r>
              <a:rPr lang="uk-UA" altLang="uk-UA" b="1" dirty="0">
                <a:solidFill>
                  <a:srgbClr val="000099"/>
                </a:solidFill>
                <a:latin typeface="Arial" panose="020B0604020202020204" pitchFamily="34" charset="0"/>
                <a:cs typeface="Arial" panose="020B0604020202020204" pitchFamily="34" charset="0"/>
              </a:rPr>
              <a:t>: </a:t>
            </a:r>
            <a:r>
              <a:rPr lang="uk-UA" altLang="uk-UA" b="1" dirty="0">
                <a:solidFill>
                  <a:srgbClr val="660066"/>
                </a:solidFill>
                <a:latin typeface="Arial" panose="020B0604020202020204" pitchFamily="34" charset="0"/>
                <a:cs typeface="Arial" panose="020B0604020202020204" pitchFamily="34" charset="0"/>
              </a:rPr>
              <a:t>12 месяцев</a:t>
            </a:r>
          </a:p>
          <a:p>
            <a:pPr marL="285750" indent="-285750" algn="just">
              <a:buFont typeface="Wingdings" pitchFamily="2" charset="2"/>
              <a:buChar char="Ø"/>
              <a:defRPr/>
            </a:pPr>
            <a:endParaRPr lang="ru-RU" sz="2000" dirty="0">
              <a:solidFill>
                <a:srgbClr val="660066"/>
              </a:solidFill>
              <a:cs typeface="Arial" panose="020B0604020202020204" pitchFamily="34" charset="0"/>
            </a:endParaRPr>
          </a:p>
          <a:p>
            <a:pPr algn="just" eaLnBrk="1" hangingPunct="1">
              <a:defRPr/>
            </a:pPr>
            <a:endParaRPr lang="ru-RU" dirty="0">
              <a:solidFill>
                <a:srgbClr val="7030A0"/>
              </a:solidFill>
              <a:cs typeface="Arial" panose="020B0604020202020204" pitchFamily="34" charset="0"/>
            </a:endParaRPr>
          </a:p>
        </p:txBody>
      </p:sp>
      <p:sp>
        <p:nvSpPr>
          <p:cNvPr id="7173" name="AutoShape 6" descr="&amp;Kcy;&amp;acy;&amp;rcy;&amp;tcy;&amp;icy;&amp;ncy;&amp;kcy;&amp;icy; &amp;pcy;&amp;ocy; &amp;zcy;&amp;acy;&amp;pcy;&amp;rcy;&amp;ocy;&amp;scy;&amp;ucy; &amp;Kcy;&amp;acy;&amp;pcy;&amp;ucy;&amp;scy;&amp;tcy;&amp;yacy;&amp;ncy;&amp;ycy;&amp;jcy; &amp;bcy;&amp;icy;&amp;lcy;&amp;acy;&amp;ncy;"/>
          <p:cNvSpPr>
            <a:spLocks noChangeAspect="1" noChangeArrowheads="1"/>
          </p:cNvSpPr>
          <p:nvPr/>
        </p:nvSpPr>
        <p:spPr bwMode="auto">
          <a:xfrm>
            <a:off x="60626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dirty="0">
              <a:solidFill>
                <a:srgbClr val="000000"/>
              </a:solidFill>
            </a:endParaRPr>
          </a:p>
        </p:txBody>
      </p:sp>
      <p:sp>
        <p:nvSpPr>
          <p:cNvPr id="7174" name="AutoShape 8" descr="&amp;Kcy;&amp;acy;&amp;rcy;&amp;tcy;&amp;icy;&amp;ncy;&amp;kcy;&amp;icy; &amp;pcy;&amp;ocy; &amp;zcy;&amp;acy;&amp;pcy;&amp;rcy;&amp;ocy;&amp;scy;&amp;ucy; &amp;Kcy;&amp;acy;&amp;pcy;&amp;ucy;&amp;scy;&amp;tcy;&amp;yacy;&amp;ncy;&amp;ycy;&amp;jcy; &amp;bcy;&amp;icy;&amp;lcy;&amp;acy;&amp;ncy;"/>
          <p:cNvSpPr>
            <a:spLocks noChangeAspect="1" noChangeArrowheads="1"/>
          </p:cNvSpPr>
          <p:nvPr/>
        </p:nvSpPr>
        <p:spPr bwMode="auto">
          <a:xfrm>
            <a:off x="62150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dirty="0">
              <a:solidFill>
                <a:srgbClr val="000000"/>
              </a:solidFill>
            </a:endParaRPr>
          </a:p>
        </p:txBody>
      </p:sp>
      <p:pic>
        <p:nvPicPr>
          <p:cNvPr id="23561" name="Picture 10" descr="&amp;Pcy;&amp;ocy;&amp;khcy;&amp;ocy;&amp;zhcy;&amp;iecy;&amp;iecy; &amp;icy;&amp;zcy;&amp;ocy;&amp;bcy;&amp;rcy;&amp;acy;&amp;zhcy;&amp;iecy;&amp;ncy;&amp;icy;&amp;iecy;"/>
          <p:cNvPicPr>
            <a:picLocks noChangeAspect="1" noChangeArrowheads="1"/>
          </p:cNvPicPr>
          <p:nvPr/>
        </p:nvPicPr>
        <p:blipFill>
          <a:blip r:embed="rId2" cstate="print">
            <a:extLst/>
          </a:blip>
          <a:srcRect/>
          <a:stretch>
            <a:fillRect/>
          </a:stretch>
        </p:blipFill>
        <p:spPr bwMode="auto">
          <a:xfrm>
            <a:off x="4992380" y="5299470"/>
            <a:ext cx="2448272" cy="1514261"/>
          </a:xfrm>
          <a:prstGeom prst="flowChartAlternateProcess">
            <a:avLst/>
          </a:prstGeom>
          <a:noFill/>
          <a:ln>
            <a:noFill/>
          </a:ln>
          <a:extLst/>
        </p:spPr>
      </p:pic>
      <p:pic>
        <p:nvPicPr>
          <p:cNvPr id="23562" name="Picture 12" descr="&amp;Kcy;&amp;acy;&amp;rcy;&amp;tcy;&amp;icy;&amp;ncy;&amp;kcy;&amp;icy; &amp;pcy;&amp;ocy; &amp;zcy;&amp;acy;&amp;pcy;&amp;rcy;&amp;ocy;&amp;scy;&amp;ucy; &amp;pcy;&amp;lcy;&amp;ocy;&amp;dcy;&amp;ocy;&amp;vcy;&amp;acy;&amp;yacy; &amp;mcy;&amp;ocy;&amp;lcy;&amp;softcy;"/>
          <p:cNvPicPr>
            <a:picLocks noChangeAspect="1" noChangeArrowheads="1"/>
          </p:cNvPicPr>
          <p:nvPr/>
        </p:nvPicPr>
        <p:blipFill>
          <a:blip r:embed="rId3" cstate="print">
            <a:extLst/>
          </a:blip>
          <a:srcRect/>
          <a:stretch>
            <a:fillRect/>
          </a:stretch>
        </p:blipFill>
        <p:spPr bwMode="auto">
          <a:xfrm>
            <a:off x="7825144" y="5256938"/>
            <a:ext cx="2652356" cy="1556792"/>
          </a:xfrm>
          <a:prstGeom prst="flowChartAlternateProcess">
            <a:avLst/>
          </a:prstGeom>
          <a:noFill/>
          <a:ln>
            <a:noFill/>
          </a:ln>
          <a:extLst/>
        </p:spPr>
      </p:pic>
      <p:sp>
        <p:nvSpPr>
          <p:cNvPr id="9" name="Овал 8"/>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21</a:t>
            </a:r>
            <a:endParaRPr lang="ru-RU" dirty="0"/>
          </a:p>
        </p:txBody>
      </p:sp>
    </p:spTree>
    <p:extLst>
      <p:ext uri="{BB962C8B-B14F-4D97-AF65-F5344CB8AC3E}">
        <p14:creationId xmlns:p14="http://schemas.microsoft.com/office/powerpoint/2010/main" val="7070998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6" descr="&amp;Kcy;&amp;acy;&amp;rcy;&amp;tcy;&amp;icy;&amp;ncy;&amp;kcy;&amp;icy; &amp;pcy;&amp;ocy; &amp;zcy;&amp;acy;&amp;pcy;&amp;rcy;&amp;ocy;&amp;scy;&amp;ucy; &amp;Kcy;&amp;acy;&amp;pcy;&amp;ucy;&amp;scy;&amp;tcy;&amp;yacy;&amp;ncy;&amp;ycy;&amp;jcy; &amp;bcy;&amp;icy;&amp;lcy;&amp;acy;&amp;ncy;"/>
          <p:cNvSpPr>
            <a:spLocks noChangeAspect="1" noChangeArrowheads="1"/>
          </p:cNvSpPr>
          <p:nvPr/>
        </p:nvSpPr>
        <p:spPr bwMode="auto">
          <a:xfrm>
            <a:off x="60626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dirty="0">
              <a:solidFill>
                <a:srgbClr val="000000"/>
              </a:solidFill>
            </a:endParaRPr>
          </a:p>
        </p:txBody>
      </p:sp>
      <p:sp>
        <p:nvSpPr>
          <p:cNvPr id="8195" name="AutoShape 8" descr="&amp;Kcy;&amp;acy;&amp;rcy;&amp;tcy;&amp;icy;&amp;ncy;&amp;kcy;&amp;icy; &amp;pcy;&amp;ocy; &amp;zcy;&amp;acy;&amp;pcy;&amp;rcy;&amp;ocy;&amp;scy;&amp;ucy; &amp;Kcy;&amp;acy;&amp;pcy;&amp;ucy;&amp;scy;&amp;tcy;&amp;yacy;&amp;ncy;&amp;ycy;&amp;jcy; &amp;bcy;&amp;icy;&amp;lcy;&amp;acy;&amp;ncy;"/>
          <p:cNvSpPr>
            <a:spLocks noChangeAspect="1" noChangeArrowheads="1"/>
          </p:cNvSpPr>
          <p:nvPr/>
        </p:nvSpPr>
        <p:spPr bwMode="auto">
          <a:xfrm>
            <a:off x="62150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dirty="0">
              <a:solidFill>
                <a:srgbClr val="000000"/>
              </a:solidFill>
            </a:endParaRPr>
          </a:p>
        </p:txBody>
      </p:sp>
      <p:sp>
        <p:nvSpPr>
          <p:cNvPr id="11271" name="Объект 2"/>
          <p:cNvSpPr txBox="1">
            <a:spLocks/>
          </p:cNvSpPr>
          <p:nvPr/>
        </p:nvSpPr>
        <p:spPr bwMode="auto">
          <a:xfrm>
            <a:off x="191344" y="1235074"/>
            <a:ext cx="12000655" cy="3988569"/>
          </a:xfrm>
          <a:prstGeom prst="rect">
            <a:avLst/>
          </a:prstGeom>
          <a:noFill/>
          <a:ln>
            <a:noFill/>
          </a:ln>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Font typeface="Arial" panose="020B0604020202020204" pitchFamily="34" charset="0"/>
              <a:buNone/>
              <a:defRPr/>
            </a:pPr>
            <a:r>
              <a:rPr lang="ru-RU" altLang="ru-RU" b="1" dirty="0">
                <a:solidFill>
                  <a:srgbClr val="006600"/>
                </a:solidFill>
                <a:latin typeface="Arial" panose="020B0604020202020204" pitchFamily="34" charset="0"/>
                <a:cs typeface="Arial" panose="020B0604020202020204" pitchFamily="34" charset="0"/>
              </a:rPr>
              <a:t>Особенности применения</a:t>
            </a:r>
          </a:p>
          <a:p>
            <a:pPr marL="457200" indent="-457200">
              <a:buFont typeface="Wingdings" panose="05000000000000000000" pitchFamily="2" charset="2"/>
              <a:buChar char="Ø"/>
              <a:defRPr/>
            </a:pPr>
            <a:r>
              <a:rPr lang="ru-RU" altLang="ru-RU" sz="2000" b="1" dirty="0">
                <a:solidFill>
                  <a:srgbClr val="214F87"/>
                </a:solidFill>
                <a:latin typeface="Arial" panose="020B0604020202020204" pitchFamily="34" charset="0"/>
                <a:cs typeface="Arial" panose="020B0604020202020204" pitchFamily="34" charset="0"/>
              </a:rPr>
              <a:t>Препарат применяется по мере появления вредителей;</a:t>
            </a:r>
          </a:p>
          <a:p>
            <a:pPr marL="457200" indent="-457200">
              <a:buFont typeface="Wingdings" panose="05000000000000000000" pitchFamily="2" charset="2"/>
              <a:buChar char="Ø"/>
              <a:defRPr/>
            </a:pPr>
            <a:r>
              <a:rPr lang="ru-RU" altLang="ru-RU" sz="2000" b="1" dirty="0">
                <a:solidFill>
                  <a:srgbClr val="214F87"/>
                </a:solidFill>
                <a:latin typeface="Arial" panose="020B0604020202020204" pitchFamily="34" charset="0"/>
                <a:cs typeface="Arial" panose="020B0604020202020204" pitchFamily="34" charset="0"/>
              </a:rPr>
              <a:t>Опрыскивание посевов или насаждений проводить в сухую, безветренную погоду при низкой вероятности осадков в </a:t>
            </a:r>
            <a:r>
              <a:rPr lang="ru-RU" altLang="ru-RU" sz="2000" b="1" dirty="0" smtClean="0">
                <a:solidFill>
                  <a:srgbClr val="214F87"/>
                </a:solidFill>
                <a:latin typeface="Arial" panose="020B0604020202020204" pitchFamily="34" charset="0"/>
                <a:cs typeface="Arial" panose="020B0604020202020204" pitchFamily="34" charset="0"/>
              </a:rPr>
              <a:t>течение </a:t>
            </a:r>
            <a:r>
              <a:rPr lang="ru-RU" altLang="ru-RU" sz="2000" b="1" dirty="0">
                <a:solidFill>
                  <a:srgbClr val="214F87"/>
                </a:solidFill>
                <a:latin typeface="Arial" panose="020B0604020202020204" pitchFamily="34" charset="0"/>
                <a:cs typeface="Arial" panose="020B0604020202020204" pitchFamily="34" charset="0"/>
              </a:rPr>
              <a:t>следующих 8-10 часов;</a:t>
            </a:r>
          </a:p>
          <a:p>
            <a:pPr marL="457200" indent="-457200">
              <a:buFont typeface="Wingdings" panose="05000000000000000000" pitchFamily="2" charset="2"/>
              <a:buChar char="Ø"/>
              <a:defRPr/>
            </a:pPr>
            <a:r>
              <a:rPr lang="ru-RU" altLang="ru-RU" sz="2000" b="1" dirty="0">
                <a:solidFill>
                  <a:srgbClr val="214F87"/>
                </a:solidFill>
                <a:latin typeface="Arial" panose="020B0604020202020204" pitchFamily="34" charset="0"/>
                <a:cs typeface="Arial" panose="020B0604020202020204" pitchFamily="34" charset="0"/>
              </a:rPr>
              <a:t>Температурный диапазон работы препарата: +18…30 °С;</a:t>
            </a:r>
          </a:p>
          <a:p>
            <a:pPr marL="457200" indent="-457200">
              <a:buFont typeface="Wingdings" panose="05000000000000000000" pitchFamily="2" charset="2"/>
              <a:buChar char="Ø"/>
              <a:defRPr/>
            </a:pPr>
            <a:r>
              <a:rPr lang="ru-RU" altLang="ru-RU" sz="2000" b="1" dirty="0">
                <a:solidFill>
                  <a:srgbClr val="214F87"/>
                </a:solidFill>
                <a:latin typeface="Arial" panose="020B0604020202020204" pitchFamily="34" charset="0"/>
                <a:cs typeface="Arial" panose="020B0604020202020204" pitchFamily="34" charset="0"/>
              </a:rPr>
              <a:t>Не рекомендуется проводить обработку во время выпадения росы, а также в солнечную погоду (снижается эффективность);</a:t>
            </a:r>
          </a:p>
          <a:p>
            <a:pPr marL="457200" indent="-457200">
              <a:buFont typeface="Wingdings" panose="05000000000000000000" pitchFamily="2" charset="2"/>
              <a:buChar char="Ø"/>
              <a:defRPr/>
            </a:pPr>
            <a:r>
              <a:rPr lang="ru-RU" altLang="ru-RU" sz="2000" b="1" dirty="0">
                <a:solidFill>
                  <a:srgbClr val="214F87"/>
                </a:solidFill>
                <a:latin typeface="Arial" panose="020B0604020202020204" pitchFamily="34" charset="0"/>
                <a:cs typeface="Arial" panose="020B0604020202020204" pitchFamily="34" charset="0"/>
              </a:rPr>
              <a:t>Перед применением </a:t>
            </a:r>
            <a:r>
              <a:rPr lang="ru-RU" altLang="ru-RU" sz="2000" b="1" dirty="0" smtClean="0">
                <a:solidFill>
                  <a:srgbClr val="214F87"/>
                </a:solidFill>
                <a:latin typeface="Arial" panose="020B0604020202020204" pitchFamily="34" charset="0"/>
                <a:cs typeface="Arial" panose="020B0604020202020204" pitchFamily="34" charset="0"/>
              </a:rPr>
              <a:t>тщательно </a:t>
            </a:r>
            <a:r>
              <a:rPr lang="ru-RU" altLang="ru-RU" sz="2000" b="1" dirty="0">
                <a:solidFill>
                  <a:srgbClr val="214F87"/>
                </a:solidFill>
                <a:latin typeface="Arial" panose="020B0604020202020204" pitchFamily="34" charset="0"/>
                <a:cs typeface="Arial" panose="020B0604020202020204" pitchFamily="34" charset="0"/>
              </a:rPr>
              <a:t>взболтать;</a:t>
            </a:r>
          </a:p>
          <a:p>
            <a:pPr marL="457200" indent="-457200">
              <a:buFont typeface="Wingdings" panose="05000000000000000000" pitchFamily="2" charset="2"/>
              <a:buChar char="Ø"/>
              <a:defRPr/>
            </a:pPr>
            <a:r>
              <a:rPr lang="ru-RU" altLang="ru-RU" sz="2000" b="1" dirty="0" smtClean="0">
                <a:solidFill>
                  <a:srgbClr val="214F87"/>
                </a:solidFill>
                <a:latin typeface="Arial" panose="020B0604020202020204" pitchFamily="34" charset="0"/>
                <a:cs typeface="Arial" panose="020B0604020202020204" pitchFamily="34" charset="0"/>
              </a:rPr>
              <a:t>Рабочий раствор использовать в течение </a:t>
            </a:r>
            <a:r>
              <a:rPr lang="ru-RU" altLang="ru-RU" sz="2000" b="1" dirty="0">
                <a:solidFill>
                  <a:srgbClr val="C00000"/>
                </a:solidFill>
                <a:latin typeface="Arial" panose="020B0604020202020204" pitchFamily="34" charset="0"/>
                <a:cs typeface="Arial" panose="020B0604020202020204" pitchFamily="34" charset="0"/>
              </a:rPr>
              <a:t>не более 3-х часов;</a:t>
            </a:r>
          </a:p>
          <a:p>
            <a:pPr marL="457200" indent="-457200">
              <a:buFont typeface="Wingdings" panose="05000000000000000000" pitchFamily="2" charset="2"/>
              <a:buChar char="Ø"/>
              <a:defRPr/>
            </a:pPr>
            <a:r>
              <a:rPr lang="ru-RU" altLang="ru-RU" sz="2000" b="1" dirty="0">
                <a:solidFill>
                  <a:srgbClr val="214F87"/>
                </a:solidFill>
                <a:latin typeface="Arial" panose="020B0604020202020204" pitchFamily="34" charset="0"/>
                <a:cs typeface="Arial" panose="020B0604020202020204" pitchFamily="34" charset="0"/>
              </a:rPr>
              <a:t>Максимальный период ожидания перед сбором урожая продукции: 48 часов. </a:t>
            </a:r>
          </a:p>
          <a:p>
            <a:pPr algn="just">
              <a:buFont typeface="Arial" panose="020B0604020202020204" pitchFamily="34" charset="0"/>
              <a:buNone/>
              <a:defRPr/>
            </a:pPr>
            <a:r>
              <a:rPr lang="ru-RU" altLang="ru-RU" sz="2400" b="1" dirty="0">
                <a:solidFill>
                  <a:srgbClr val="214F87"/>
                </a:solidFill>
                <a:latin typeface="Arial" panose="020B0604020202020204" pitchFamily="34" charset="0"/>
                <a:cs typeface="Arial" panose="020B0604020202020204" pitchFamily="34" charset="0"/>
              </a:rPr>
              <a:t>    </a:t>
            </a:r>
            <a:endParaRPr lang="ru-RU" altLang="ru-RU" sz="2400" dirty="0">
              <a:solidFill>
                <a:srgbClr val="214F87"/>
              </a:solidFill>
              <a:latin typeface="Arial" panose="020B0604020202020204" pitchFamily="34" charset="0"/>
              <a:cs typeface="Arial" panose="020B0604020202020204" pitchFamily="34" charset="0"/>
            </a:endParaRPr>
          </a:p>
        </p:txBody>
      </p:sp>
      <p:pic>
        <p:nvPicPr>
          <p:cNvPr id="24588" name="Picture 12" descr="Картинки по запросу &quot;споры бациллюс на вредителях&quot;"/>
          <p:cNvPicPr>
            <a:picLocks noChangeAspect="1" noChangeArrowheads="1"/>
          </p:cNvPicPr>
          <p:nvPr/>
        </p:nvPicPr>
        <p:blipFill>
          <a:blip r:embed="rId3" cstate="print">
            <a:extLst/>
          </a:blip>
          <a:srcRect/>
          <a:stretch>
            <a:fillRect/>
          </a:stretch>
        </p:blipFill>
        <p:spPr bwMode="auto">
          <a:xfrm>
            <a:off x="767409" y="5085184"/>
            <a:ext cx="5085940" cy="1365989"/>
          </a:xfrm>
          <a:prstGeom prst="flowChartAlternateProcess">
            <a:avLst/>
          </a:prstGeom>
          <a:noFill/>
          <a:extLst/>
        </p:spPr>
      </p:pic>
      <p:sp>
        <p:nvSpPr>
          <p:cNvPr id="8198" name="Прямоугольник 1"/>
          <p:cNvSpPr>
            <a:spLocks noChangeArrowheads="1"/>
          </p:cNvSpPr>
          <p:nvPr/>
        </p:nvSpPr>
        <p:spPr bwMode="auto">
          <a:xfrm>
            <a:off x="1524001" y="6451174"/>
            <a:ext cx="5154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ru-RU" dirty="0">
                <a:solidFill>
                  <a:srgbClr val="111111"/>
                </a:solidFill>
                <a:latin typeface="Roboto"/>
              </a:rPr>
              <a:t> </a:t>
            </a:r>
            <a:r>
              <a:rPr lang="en-US" altLang="ru-RU" i="1" dirty="0">
                <a:solidFill>
                  <a:srgbClr val="111111"/>
                </a:solidFill>
                <a:latin typeface="Roboto"/>
              </a:rPr>
              <a:t>Bacillus thuringiensis</a:t>
            </a:r>
            <a:r>
              <a:rPr lang="en-US" altLang="ru-RU" dirty="0">
                <a:solidFill>
                  <a:srgbClr val="111111"/>
                </a:solidFill>
                <a:latin typeface="Roboto"/>
              </a:rPr>
              <a:t> </a:t>
            </a:r>
          </a:p>
        </p:txBody>
      </p:sp>
      <p:sp>
        <p:nvSpPr>
          <p:cNvPr id="3" name="Стрелка вправо 2"/>
          <p:cNvSpPr/>
          <p:nvPr/>
        </p:nvSpPr>
        <p:spPr>
          <a:xfrm>
            <a:off x="5995207" y="5518985"/>
            <a:ext cx="1312862" cy="48418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chemeClr val="accent5">
                  <a:lumMod val="50000"/>
                </a:schemeClr>
              </a:solidFill>
            </a:endParaRPr>
          </a:p>
        </p:txBody>
      </p:sp>
      <p:sp>
        <p:nvSpPr>
          <p:cNvPr id="8200" name="Text Box 2"/>
          <p:cNvSpPr txBox="1">
            <a:spLocks noChangeArrowheads="1"/>
          </p:cNvSpPr>
          <p:nvPr/>
        </p:nvSpPr>
        <p:spPr bwMode="auto">
          <a:xfrm>
            <a:off x="2640013" y="715963"/>
            <a:ext cx="5421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uk-UA" altLang="uk-UA" dirty="0">
              <a:solidFill>
                <a:srgbClr val="000000"/>
              </a:solidFill>
            </a:endParaRPr>
          </a:p>
        </p:txBody>
      </p:sp>
      <p:sp>
        <p:nvSpPr>
          <p:cNvPr id="8201" name="Text Box 2"/>
          <p:cNvSpPr txBox="1">
            <a:spLocks noChangeArrowheads="1"/>
          </p:cNvSpPr>
          <p:nvPr/>
        </p:nvSpPr>
        <p:spPr bwMode="auto">
          <a:xfrm>
            <a:off x="2792413" y="868363"/>
            <a:ext cx="5421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uk-UA" altLang="uk-UA" dirty="0">
              <a:solidFill>
                <a:srgbClr val="000000"/>
              </a:solidFill>
            </a:endParaRPr>
          </a:p>
        </p:txBody>
      </p:sp>
      <p:sp>
        <p:nvSpPr>
          <p:cNvPr id="8202" name="Прямоугольник 2"/>
          <p:cNvSpPr>
            <a:spLocks noChangeArrowheads="1"/>
          </p:cNvSpPr>
          <p:nvPr/>
        </p:nvSpPr>
        <p:spPr bwMode="auto">
          <a:xfrm>
            <a:off x="2092325" y="380345"/>
            <a:ext cx="612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uk-UA" sz="4000" b="1" dirty="0">
                <a:solidFill>
                  <a:srgbClr val="C00000"/>
                </a:solidFill>
                <a:cs typeface="Arial" panose="020B0604020202020204" pitchFamily="34" charset="0"/>
              </a:rPr>
              <a:t>Бактоцид ВК33</a:t>
            </a:r>
            <a:endParaRPr lang="ru-RU" altLang="ru-RU" sz="4000" dirty="0">
              <a:solidFill>
                <a:srgbClr val="C00000"/>
              </a:solidFill>
              <a:cs typeface="Arial" panose="020B0604020202020204" pitchFamily="34" charset="0"/>
            </a:endParaRPr>
          </a:p>
        </p:txBody>
      </p:sp>
      <p:pic>
        <p:nvPicPr>
          <p:cNvPr id="11277" name="Picture 13" descr="Похожее изображение"/>
          <p:cNvPicPr>
            <a:picLocks noChangeAspect="1" noChangeArrowheads="1"/>
          </p:cNvPicPr>
          <p:nvPr/>
        </p:nvPicPr>
        <p:blipFill>
          <a:blip r:embed="rId4" cstate="print">
            <a:extLst/>
          </a:blip>
          <a:srcRect/>
          <a:stretch>
            <a:fillRect/>
          </a:stretch>
        </p:blipFill>
        <p:spPr bwMode="auto">
          <a:xfrm>
            <a:off x="7308069" y="5085184"/>
            <a:ext cx="3833043" cy="1512168"/>
          </a:xfrm>
          <a:prstGeom prst="flowChartAlternateProcess">
            <a:avLst/>
          </a:prstGeom>
          <a:noFill/>
          <a:extLst/>
        </p:spPr>
      </p:pic>
      <p:sp>
        <p:nvSpPr>
          <p:cNvPr id="12" name="Овал 11"/>
          <p:cNvSpPr/>
          <p:nvPr/>
        </p:nvSpPr>
        <p:spPr>
          <a:xfrm>
            <a:off x="101165" y="116632"/>
            <a:ext cx="666244"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22</a:t>
            </a:r>
            <a:endParaRPr lang="ru-RU" dirty="0"/>
          </a:p>
        </p:txBody>
      </p:sp>
    </p:spTree>
    <p:extLst>
      <p:ext uri="{BB962C8B-B14F-4D97-AF65-F5344CB8AC3E}">
        <p14:creationId xmlns:p14="http://schemas.microsoft.com/office/powerpoint/2010/main" val="36280640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640013" y="715963"/>
            <a:ext cx="5421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uk-UA" altLang="uk-UA" dirty="0">
              <a:solidFill>
                <a:srgbClr val="000000"/>
              </a:solidFill>
            </a:endParaRPr>
          </a:p>
        </p:txBody>
      </p:sp>
      <p:sp>
        <p:nvSpPr>
          <p:cNvPr id="9219" name="Прямоугольник 3"/>
          <p:cNvSpPr>
            <a:spLocks noChangeArrowheads="1"/>
          </p:cNvSpPr>
          <p:nvPr/>
        </p:nvSpPr>
        <p:spPr bwMode="auto">
          <a:xfrm>
            <a:off x="3087688" y="1238250"/>
            <a:ext cx="7524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ru-RU" b="1" u="sng" dirty="0">
                <a:solidFill>
                  <a:srgbClr val="006600"/>
                </a:solidFill>
                <a:cs typeface="Arial" panose="020B0604020202020204" pitchFamily="34" charset="0"/>
              </a:rPr>
              <a:t>     </a:t>
            </a:r>
            <a:endParaRPr lang="ru-RU" altLang="ru-RU" dirty="0">
              <a:solidFill>
                <a:srgbClr val="7030A0"/>
              </a:solidFill>
              <a:cs typeface="Arial" panose="020B0604020202020204" pitchFamily="34" charset="0"/>
            </a:endParaRPr>
          </a:p>
        </p:txBody>
      </p:sp>
      <p:sp>
        <p:nvSpPr>
          <p:cNvPr id="9220" name="AutoShape 6" descr="&amp;Kcy;&amp;acy;&amp;rcy;&amp;tcy;&amp;icy;&amp;ncy;&amp;kcy;&amp;icy; &amp;pcy;&amp;ocy; &amp;zcy;&amp;acy;&amp;pcy;&amp;rcy;&amp;ocy;&amp;scy;&amp;ucy; &amp;Kcy;&amp;acy;&amp;pcy;&amp;ucy;&amp;scy;&amp;tcy;&amp;yacy;&amp;ncy;&amp;ycy;&amp;jcy; &amp;bcy;&amp;icy;&amp;lcy;&amp;acy;&amp;ncy;"/>
          <p:cNvSpPr>
            <a:spLocks noChangeAspect="1" noChangeArrowheads="1"/>
          </p:cNvSpPr>
          <p:nvPr/>
        </p:nvSpPr>
        <p:spPr bwMode="auto">
          <a:xfrm>
            <a:off x="60626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dirty="0">
              <a:solidFill>
                <a:srgbClr val="000000"/>
              </a:solidFill>
            </a:endParaRPr>
          </a:p>
        </p:txBody>
      </p:sp>
      <p:sp>
        <p:nvSpPr>
          <p:cNvPr id="9221" name="AutoShape 8" descr="&amp;Kcy;&amp;acy;&amp;rcy;&amp;tcy;&amp;icy;&amp;ncy;&amp;kcy;&amp;icy; &amp;pcy;&amp;ocy; &amp;zcy;&amp;acy;&amp;pcy;&amp;rcy;&amp;ocy;&amp;scy;&amp;ucy; &amp;Kcy;&amp;acy;&amp;pcy;&amp;ucy;&amp;scy;&amp;tcy;&amp;yacy;&amp;ncy;&amp;ycy;&amp;jcy; &amp;bcy;&amp;icy;&amp;lcy;&amp;acy;&amp;ncy;"/>
          <p:cNvSpPr>
            <a:spLocks noChangeAspect="1" noChangeArrowheads="1"/>
          </p:cNvSpPr>
          <p:nvPr/>
        </p:nvSpPr>
        <p:spPr bwMode="auto">
          <a:xfrm>
            <a:off x="62150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dirty="0">
              <a:solidFill>
                <a:srgbClr val="000000"/>
              </a:solidFill>
            </a:endParaRPr>
          </a:p>
        </p:txBody>
      </p:sp>
      <p:sp>
        <p:nvSpPr>
          <p:cNvPr id="5" name="Скругленный прямоугольник 4"/>
          <p:cNvSpPr/>
          <p:nvPr/>
        </p:nvSpPr>
        <p:spPr>
          <a:xfrm>
            <a:off x="4008438" y="1306514"/>
            <a:ext cx="6119812" cy="81438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i="1" dirty="0">
                <a:solidFill>
                  <a:schemeClr val="tx1"/>
                </a:solidFill>
                <a:latin typeface="Arial" panose="020B0604020202020204" pitchFamily="34" charset="0"/>
                <a:cs typeface="Arial" panose="020B0604020202020204" pitchFamily="34" charset="0"/>
              </a:rPr>
              <a:t>Bacillus thuringiensis</a:t>
            </a:r>
            <a:r>
              <a:rPr lang="uk-UA" sz="2000" b="1" i="1" dirty="0">
                <a:solidFill>
                  <a:schemeClr val="tx1"/>
                </a:solidFill>
                <a:latin typeface="Arial" panose="020B0604020202020204" pitchFamily="34" charset="0"/>
                <a:cs typeface="Arial" panose="020B0604020202020204" pitchFamily="34" charset="0"/>
              </a:rPr>
              <a:t> – </a:t>
            </a:r>
            <a:r>
              <a:rPr lang="ru-RU" sz="2000" b="1" dirty="0">
                <a:solidFill>
                  <a:schemeClr val="tx1"/>
                </a:solidFill>
                <a:latin typeface="Arial" panose="020B0604020202020204" pitchFamily="34" charset="0"/>
                <a:cs typeface="Arial" panose="020B0604020202020204" pitchFamily="34" charset="0"/>
              </a:rPr>
              <a:t>бактерия</a:t>
            </a:r>
            <a:r>
              <a:rPr lang="uk-UA" sz="2000" b="1" dirty="0">
                <a:solidFill>
                  <a:schemeClr val="tx1"/>
                </a:solidFill>
                <a:latin typeface="Arial" panose="020B0604020202020204" pitchFamily="34" charset="0"/>
                <a:cs typeface="Arial" panose="020B0604020202020204" pitchFamily="34" charset="0"/>
              </a:rPr>
              <a:t>, встречающаяся в почве, эффективна против больше чем 400 видов насекомых</a:t>
            </a:r>
            <a:endParaRPr lang="ru-RU" sz="2000" b="1" dirty="0">
              <a:solidFill>
                <a:schemeClr val="tx1"/>
              </a:solidFill>
              <a:latin typeface="Arial" panose="020B0604020202020204" pitchFamily="34" charset="0"/>
              <a:cs typeface="Arial" panose="020B0604020202020204" pitchFamily="34" charset="0"/>
            </a:endParaRPr>
          </a:p>
        </p:txBody>
      </p:sp>
      <p:pic>
        <p:nvPicPr>
          <p:cNvPr id="80898" name="Picture 2" descr="Картинки по запросу &quot;bacillus thuringiensis на насекомых фото&quot;"/>
          <p:cNvPicPr>
            <a:picLocks noChangeAspect="1" noChangeArrowheads="1"/>
          </p:cNvPicPr>
          <p:nvPr/>
        </p:nvPicPr>
        <p:blipFill>
          <a:blip r:embed="rId2" cstate="print">
            <a:extLst/>
          </a:blip>
          <a:srcRect/>
          <a:stretch>
            <a:fillRect/>
          </a:stretch>
        </p:blipFill>
        <p:spPr bwMode="auto">
          <a:xfrm>
            <a:off x="695401" y="4265516"/>
            <a:ext cx="2895182" cy="2115812"/>
          </a:xfrm>
          <a:prstGeom prst="flowChartAlternateProcess">
            <a:avLst/>
          </a:prstGeom>
          <a:noFill/>
          <a:extLst/>
        </p:spPr>
      </p:pic>
      <p:sp>
        <p:nvSpPr>
          <p:cNvPr id="6" name="Стрелка вниз 5"/>
          <p:cNvSpPr/>
          <p:nvPr/>
        </p:nvSpPr>
        <p:spPr>
          <a:xfrm>
            <a:off x="5351464" y="2198688"/>
            <a:ext cx="504825" cy="438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16" name="Скругленный прямоугольник 15"/>
          <p:cNvSpPr/>
          <p:nvPr/>
        </p:nvSpPr>
        <p:spPr>
          <a:xfrm>
            <a:off x="3767139" y="2676526"/>
            <a:ext cx="3316287" cy="131127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ru-RU" sz="1400" b="1" dirty="0">
                <a:solidFill>
                  <a:schemeClr val="tx1"/>
                </a:solidFill>
                <a:latin typeface="Arial" panose="020B0604020202020204" pitchFamily="34" charset="0"/>
                <a:cs typeface="Arial" panose="020B0604020202020204" pitchFamily="34" charset="0"/>
              </a:rPr>
              <a:t>Кристаллические белки или δ-эндотоксины (с </a:t>
            </a:r>
            <a:r>
              <a:rPr lang="ru-RU" sz="1400" b="1" dirty="0" smtClean="0">
                <a:solidFill>
                  <a:schemeClr val="tx1"/>
                </a:solidFill>
                <a:latin typeface="Arial" panose="020B0604020202020204" pitchFamily="34" charset="0"/>
                <a:cs typeface="Arial" panose="020B0604020202020204" pitchFamily="34" charset="0"/>
              </a:rPr>
              <a:t>избирательным </a:t>
            </a:r>
            <a:r>
              <a:rPr lang="ru-RU" sz="1400" b="1" dirty="0">
                <a:solidFill>
                  <a:schemeClr val="tx1"/>
                </a:solidFill>
                <a:latin typeface="Arial" panose="020B0604020202020204" pitchFamily="34" charset="0"/>
                <a:cs typeface="Arial" panose="020B0604020202020204" pitchFamily="34" charset="0"/>
              </a:rPr>
              <a:t>действием, не термоустойчивые, растворяются в среднем кишечнике чувствительных видов насекомых при pH - 9,5)</a:t>
            </a:r>
          </a:p>
        </p:txBody>
      </p:sp>
      <p:sp>
        <p:nvSpPr>
          <p:cNvPr id="7" name="Стрелка вниз 6"/>
          <p:cNvSpPr/>
          <p:nvPr/>
        </p:nvSpPr>
        <p:spPr>
          <a:xfrm>
            <a:off x="4366420" y="4220237"/>
            <a:ext cx="484187" cy="7254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8" name="Стрелка вниз 7"/>
          <p:cNvSpPr/>
          <p:nvPr/>
        </p:nvSpPr>
        <p:spPr>
          <a:xfrm rot="19989526">
            <a:off x="6453188" y="4166104"/>
            <a:ext cx="482600" cy="7826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19" name="Скругленный прямоугольник 18"/>
          <p:cNvSpPr/>
          <p:nvPr/>
        </p:nvSpPr>
        <p:spPr>
          <a:xfrm>
            <a:off x="3767138" y="5019179"/>
            <a:ext cx="1682750" cy="64135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latin typeface="Arial" panose="020B0604020202020204" pitchFamily="34" charset="0"/>
                <a:cs typeface="Arial" panose="020B0604020202020204" pitchFamily="34" charset="0"/>
              </a:rPr>
              <a:t>Cry-</a:t>
            </a:r>
            <a:r>
              <a:rPr lang="uk-UA" sz="2000" b="1" dirty="0">
                <a:solidFill>
                  <a:schemeClr val="tx1"/>
                </a:solidFill>
                <a:latin typeface="Arial" panose="020B0604020202020204" pitchFamily="34" charset="0"/>
                <a:cs typeface="Arial" panose="020B0604020202020204" pitchFamily="34" charset="0"/>
              </a:rPr>
              <a:t> белки</a:t>
            </a:r>
            <a:endParaRPr lang="ru-RU" sz="2000" b="1" dirty="0">
              <a:solidFill>
                <a:schemeClr val="tx1"/>
              </a:solidFill>
              <a:latin typeface="Arial" panose="020B0604020202020204" pitchFamily="34" charset="0"/>
              <a:cs typeface="Arial" panose="020B0604020202020204" pitchFamily="34" charset="0"/>
            </a:endParaRPr>
          </a:p>
        </p:txBody>
      </p:sp>
      <p:sp>
        <p:nvSpPr>
          <p:cNvPr id="20" name="Скругленный прямоугольник 19"/>
          <p:cNvSpPr/>
          <p:nvPr/>
        </p:nvSpPr>
        <p:spPr>
          <a:xfrm>
            <a:off x="6097588" y="5062548"/>
            <a:ext cx="1504950" cy="60325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latin typeface="Arial" panose="020B0604020202020204" pitchFamily="34" charset="0"/>
                <a:cs typeface="Arial" panose="020B0604020202020204" pitchFamily="34" charset="0"/>
              </a:rPr>
              <a:t>Cyt</a:t>
            </a:r>
            <a:r>
              <a:rPr lang="uk-UA" sz="2000" b="1" dirty="0">
                <a:solidFill>
                  <a:schemeClr val="tx1"/>
                </a:solidFill>
                <a:latin typeface="Arial" panose="020B0604020202020204" pitchFamily="34" charset="0"/>
                <a:cs typeface="Arial" panose="020B0604020202020204" pitchFamily="34" charset="0"/>
              </a:rPr>
              <a:t>-белки</a:t>
            </a:r>
            <a:endParaRPr lang="ru-RU" sz="2000" b="1" dirty="0">
              <a:solidFill>
                <a:schemeClr val="tx1"/>
              </a:solidFill>
              <a:latin typeface="Arial" panose="020B0604020202020204" pitchFamily="34" charset="0"/>
              <a:cs typeface="Arial" panose="020B0604020202020204" pitchFamily="34" charset="0"/>
            </a:endParaRPr>
          </a:p>
        </p:txBody>
      </p:sp>
      <p:sp>
        <p:nvSpPr>
          <p:cNvPr id="9" name="Двойные круглые скобки 8"/>
          <p:cNvSpPr/>
          <p:nvPr/>
        </p:nvSpPr>
        <p:spPr>
          <a:xfrm>
            <a:off x="3935760" y="6022479"/>
            <a:ext cx="7056784" cy="641350"/>
          </a:xfrm>
          <a:prstGeom prst="bracketPair">
            <a:avLst>
              <a:gd name="adj" fmla="val 14451"/>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r>
              <a:rPr lang="uk-UA" sz="2800" b="1" dirty="0">
                <a:solidFill>
                  <a:srgbClr val="C00000"/>
                </a:solidFill>
                <a:latin typeface="Arial" panose="020B0604020202020204" pitchFamily="34" charset="0"/>
                <a:cs typeface="Arial" panose="020B0604020202020204" pitchFamily="34" charset="0"/>
              </a:rPr>
              <a:t>Инсектицидная активность </a:t>
            </a:r>
            <a:r>
              <a:rPr lang="en-US" sz="2800" b="1" dirty="0">
                <a:solidFill>
                  <a:srgbClr val="C00000"/>
                </a:solidFill>
                <a:latin typeface="Arial" panose="020B0604020202020204" pitchFamily="34" charset="0"/>
                <a:cs typeface="Arial" panose="020B0604020202020204" pitchFamily="34" charset="0"/>
              </a:rPr>
              <a:t>Bt</a:t>
            </a:r>
            <a:endParaRPr lang="ru-RU" sz="2800" b="1" dirty="0">
              <a:solidFill>
                <a:srgbClr val="C00000"/>
              </a:solidFill>
              <a:latin typeface="Arial" panose="020B0604020202020204" pitchFamily="34" charset="0"/>
              <a:cs typeface="Arial" panose="020B0604020202020204" pitchFamily="34" charset="0"/>
            </a:endParaRPr>
          </a:p>
        </p:txBody>
      </p:sp>
      <p:sp>
        <p:nvSpPr>
          <p:cNvPr id="13" name="Штриховая стрелка вправо 12"/>
          <p:cNvSpPr/>
          <p:nvPr/>
        </p:nvSpPr>
        <p:spPr>
          <a:xfrm rot="2158425">
            <a:off x="8348663" y="2306638"/>
            <a:ext cx="647700" cy="56515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26" name="Скругленный прямоугольник 25"/>
          <p:cNvSpPr/>
          <p:nvPr/>
        </p:nvSpPr>
        <p:spPr>
          <a:xfrm>
            <a:off x="7270751" y="2946400"/>
            <a:ext cx="3148013" cy="131603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1600" b="1" dirty="0">
                <a:solidFill>
                  <a:schemeClr val="tx1"/>
                </a:solidFill>
                <a:latin typeface="Arial" panose="020B0604020202020204" pitchFamily="34" charset="0"/>
                <a:cs typeface="Arial" panose="020B0604020202020204" pitchFamily="34" charset="0"/>
              </a:rPr>
              <a:t>β</a:t>
            </a:r>
            <a:r>
              <a:rPr lang="en-US" sz="1600" b="1" dirty="0">
                <a:solidFill>
                  <a:schemeClr val="tx1"/>
                </a:solidFill>
                <a:latin typeface="Arial" panose="020B0604020202020204" pitchFamily="34" charset="0"/>
                <a:cs typeface="Arial" panose="020B0604020202020204" pitchFamily="34" charset="0"/>
              </a:rPr>
              <a:t>- </a:t>
            </a:r>
            <a:r>
              <a:rPr lang="uk-UA" sz="1600" b="1" dirty="0">
                <a:solidFill>
                  <a:schemeClr val="tx1"/>
                </a:solidFill>
                <a:latin typeface="Arial" panose="020B0604020202020204" pitchFamily="34" charset="0"/>
                <a:cs typeface="Arial" panose="020B0604020202020204" pitchFamily="34" charset="0"/>
              </a:rPr>
              <a:t>экзотоксины (не </a:t>
            </a:r>
            <a:r>
              <a:rPr lang="ru-RU" sz="1600" b="1" dirty="0">
                <a:solidFill>
                  <a:schemeClr val="tx1"/>
                </a:solidFill>
                <a:latin typeface="Arial" panose="020B0604020202020204" pitchFamily="34" charset="0"/>
                <a:cs typeface="Arial" panose="020B0604020202020204" pitchFamily="34" charset="0"/>
              </a:rPr>
              <a:t>кристаличные</a:t>
            </a:r>
            <a:r>
              <a:rPr lang="uk-UA" sz="1600" b="1" dirty="0">
                <a:solidFill>
                  <a:schemeClr val="tx1"/>
                </a:solidFill>
                <a:latin typeface="Arial" panose="020B0604020202020204" pitchFamily="34" charset="0"/>
                <a:cs typeface="Arial" panose="020B0604020202020204" pitchFamily="34" charset="0"/>
              </a:rPr>
              <a:t>, термоустойчивые…120</a:t>
            </a:r>
            <a:r>
              <a:rPr lang="en-US" sz="1600" b="1" dirty="0">
                <a:solidFill>
                  <a:schemeClr val="tx1"/>
                </a:solidFill>
                <a:latin typeface="Arial" panose="020B0604020202020204" pitchFamily="34" charset="0"/>
                <a:cs typeface="Arial" panose="020B0604020202020204" pitchFamily="34" charset="0"/>
              </a:rPr>
              <a:t>º</a:t>
            </a:r>
            <a:r>
              <a:rPr lang="ru-RU" sz="1600" b="1" dirty="0">
                <a:solidFill>
                  <a:schemeClr val="tx1"/>
                </a:solidFill>
                <a:latin typeface="Arial" panose="020B0604020202020204" pitchFamily="34" charset="0"/>
                <a:cs typeface="Arial" panose="020B0604020202020204" pitchFamily="34" charset="0"/>
              </a:rPr>
              <a:t> </a:t>
            </a:r>
            <a:r>
              <a:rPr lang="uk-UA" sz="1600" b="1" dirty="0">
                <a:solidFill>
                  <a:schemeClr val="tx1"/>
                </a:solidFill>
                <a:latin typeface="Arial" panose="020B0604020202020204" pitchFamily="34" charset="0"/>
                <a:cs typeface="Arial" panose="020B0604020202020204" pitchFamily="34" charset="0"/>
              </a:rPr>
              <a:t>С)</a:t>
            </a:r>
            <a:endParaRPr lang="ru-RU" sz="1600" b="1" dirty="0">
              <a:solidFill>
                <a:schemeClr val="tx1"/>
              </a:solidFill>
              <a:latin typeface="Arial" panose="020B0604020202020204" pitchFamily="34" charset="0"/>
              <a:cs typeface="Arial" panose="020B0604020202020204" pitchFamily="34" charset="0"/>
            </a:endParaRPr>
          </a:p>
        </p:txBody>
      </p:sp>
      <p:pic>
        <p:nvPicPr>
          <p:cNvPr id="18" name="Рисунок 17" descr="Bacillus thuringiensis"/>
          <p:cNvPicPr/>
          <p:nvPr/>
        </p:nvPicPr>
        <p:blipFill>
          <a:blip r:embed="rId3" cstate="print">
            <a:extLst/>
          </a:blip>
          <a:srcRect/>
          <a:stretch>
            <a:fillRect/>
          </a:stretch>
        </p:blipFill>
        <p:spPr bwMode="auto">
          <a:xfrm>
            <a:off x="695401" y="1423849"/>
            <a:ext cx="2904258" cy="2563952"/>
          </a:xfrm>
          <a:prstGeom prst="roundRect">
            <a:avLst/>
          </a:prstGeom>
          <a:noFill/>
          <a:ln>
            <a:noFill/>
          </a:ln>
        </p:spPr>
      </p:pic>
      <p:sp>
        <p:nvSpPr>
          <p:cNvPr id="9234" name="Прямоугольник 2"/>
          <p:cNvSpPr>
            <a:spLocks noChangeArrowheads="1"/>
          </p:cNvSpPr>
          <p:nvPr/>
        </p:nvSpPr>
        <p:spPr bwMode="auto">
          <a:xfrm>
            <a:off x="2171700" y="298520"/>
            <a:ext cx="612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uk-UA" sz="4000" b="1" dirty="0">
                <a:solidFill>
                  <a:srgbClr val="C00000"/>
                </a:solidFill>
                <a:cs typeface="Arial" panose="020B0604020202020204" pitchFamily="34" charset="0"/>
              </a:rPr>
              <a:t> Бактоцид ВК33</a:t>
            </a:r>
            <a:endParaRPr lang="ru-RU" altLang="ru-RU" sz="4000" dirty="0">
              <a:solidFill>
                <a:srgbClr val="C00000"/>
              </a:solidFill>
              <a:cs typeface="Arial" panose="020B0604020202020204" pitchFamily="34" charset="0"/>
            </a:endParaRPr>
          </a:p>
        </p:txBody>
      </p:sp>
      <p:sp>
        <p:nvSpPr>
          <p:cNvPr id="21" name="Овал 20"/>
          <p:cNvSpPr/>
          <p:nvPr/>
        </p:nvSpPr>
        <p:spPr>
          <a:xfrm>
            <a:off x="101165" y="116632"/>
            <a:ext cx="594236"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23</a:t>
            </a:r>
            <a:endParaRPr lang="ru-RU" dirty="0"/>
          </a:p>
        </p:txBody>
      </p:sp>
    </p:spTree>
    <p:extLst>
      <p:ext uri="{BB962C8B-B14F-4D97-AF65-F5344CB8AC3E}">
        <p14:creationId xmlns:p14="http://schemas.microsoft.com/office/powerpoint/2010/main" val="8823437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UNGI&#10; Entomopathogenic fungi are the fungi that cause disease in&#10;insect&#10; E.g. Beauveria bassiana- control white fli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1196752"/>
            <a:ext cx="7776864" cy="287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91344" y="4876801"/>
            <a:ext cx="11809312" cy="2062103"/>
          </a:xfrm>
          <a:prstGeom prst="rect">
            <a:avLst/>
          </a:prstGeom>
        </p:spPr>
        <p:txBody>
          <a:bodyPr wrap="square">
            <a:spAutoFit/>
          </a:bodyPr>
          <a:lstStyle/>
          <a:p>
            <a:pPr marL="342900" indent="-342900" algn="just">
              <a:buFontTx/>
              <a:buAutoNum type="arabicPeriod"/>
              <a:defRPr/>
            </a:pPr>
            <a:r>
              <a:rPr lang="el-GR" sz="1600" b="1" dirty="0">
                <a:solidFill>
                  <a:srgbClr val="FF0000"/>
                </a:solidFill>
                <a:latin typeface="Arial" panose="020B0604020202020204" pitchFamily="34" charset="0"/>
                <a:cs typeface="Arial" panose="020B0604020202020204" pitchFamily="34" charset="0"/>
              </a:rPr>
              <a:t>Δ</a:t>
            </a:r>
            <a:r>
              <a:rPr lang="uk-UA" sz="1600" b="1" dirty="0">
                <a:solidFill>
                  <a:srgbClr val="FF0000"/>
                </a:solidFill>
                <a:latin typeface="Arial" panose="020B0604020202020204" pitchFamily="34" charset="0"/>
                <a:cs typeface="Arial" panose="020B0604020202020204" pitchFamily="34" charset="0"/>
              </a:rPr>
              <a:t> </a:t>
            </a:r>
            <a:r>
              <a:rPr lang="x-none" sz="1600" b="1" dirty="0">
                <a:solidFill>
                  <a:srgbClr val="214F87"/>
                </a:solidFill>
                <a:latin typeface="Arial" panose="020B0604020202020204" pitchFamily="34" charset="0"/>
                <a:cs typeface="Arial" panose="020B0604020202020204" pitchFamily="34" charset="0"/>
              </a:rPr>
              <a:t>эндотоксин</a:t>
            </a:r>
            <a:r>
              <a:rPr lang="uk-UA" sz="1600" b="1" dirty="0">
                <a:solidFill>
                  <a:srgbClr val="214F87"/>
                </a:solidFill>
                <a:latin typeface="Arial" panose="020B0604020202020204" pitchFamily="34" charset="0"/>
                <a:cs typeface="Arial" panose="020B0604020202020204" pitchFamily="34" charset="0"/>
              </a:rPr>
              <a:t>  </a:t>
            </a:r>
            <a:r>
              <a:rPr lang="ru-RU" sz="1600" b="1" dirty="0">
                <a:solidFill>
                  <a:srgbClr val="214F87"/>
                </a:solidFill>
                <a:latin typeface="Arial" panose="020B0604020202020204" pitchFamily="34" charset="0"/>
                <a:cs typeface="Arial" panose="020B0604020202020204" pitchFamily="34" charset="0"/>
              </a:rPr>
              <a:t>(активируется в кишечнике вредителя и вызывает его дисфункцию, подавляет пищеварение вредителя, вызывая паралич кишечника и разрыв его эпителия, разрушает клетки тканей, заражение гемолимфы ), распад тканей, изменение цвета.</a:t>
            </a:r>
          </a:p>
          <a:p>
            <a:pPr marL="342900" indent="-342900" algn="just">
              <a:buFontTx/>
              <a:buAutoNum type="arabicPeriod"/>
              <a:defRPr/>
            </a:pPr>
            <a:r>
              <a:rPr lang="el-GR" sz="1600" dirty="0">
                <a:solidFill>
                  <a:srgbClr val="FF0000"/>
                </a:solidFill>
                <a:latin typeface="Arial" panose="020B0604020202020204" pitchFamily="34" charset="0"/>
                <a:cs typeface="Arial" panose="020B0604020202020204" pitchFamily="34" charset="0"/>
              </a:rPr>
              <a:t>β</a:t>
            </a:r>
            <a:r>
              <a:rPr lang="uk-UA" sz="1600" dirty="0">
                <a:latin typeface="Arial" panose="020B0604020202020204" pitchFamily="34" charset="0"/>
                <a:cs typeface="Arial" panose="020B0604020202020204" pitchFamily="34" charset="0"/>
              </a:rPr>
              <a:t> </a:t>
            </a:r>
            <a:r>
              <a:rPr lang="uk-UA" sz="1600" b="1" dirty="0">
                <a:solidFill>
                  <a:srgbClr val="FF0000"/>
                </a:solidFill>
                <a:latin typeface="Arial" panose="020B0604020202020204" pitchFamily="34" charset="0"/>
                <a:cs typeface="Arial" panose="020B0604020202020204" pitchFamily="34" charset="0"/>
              </a:rPr>
              <a:t>экзотоксин </a:t>
            </a:r>
            <a:r>
              <a:rPr lang="ru-RU" sz="1600" b="1" dirty="0">
                <a:solidFill>
                  <a:srgbClr val="214F87"/>
                </a:solidFill>
                <a:latin typeface="Arial" panose="020B0604020202020204" pitchFamily="34" charset="0"/>
                <a:cs typeface="Arial" panose="020B0604020202020204" pitchFamily="34" charset="0"/>
              </a:rPr>
              <a:t>(подавляет синтез РНК и белков, в клетках насекомых, что приводит к ухудшению </a:t>
            </a:r>
            <a:r>
              <a:rPr lang="ru-RU" sz="1600" b="1" dirty="0" smtClean="0">
                <a:solidFill>
                  <a:srgbClr val="214F87"/>
                </a:solidFill>
                <a:latin typeface="Arial" panose="020B0604020202020204" pitchFamily="34" charset="0"/>
                <a:cs typeface="Arial" panose="020B0604020202020204" pitchFamily="34" charset="0"/>
              </a:rPr>
              <a:t>метаморфоза </a:t>
            </a:r>
            <a:r>
              <a:rPr lang="ru-RU" sz="1600" b="1" dirty="0">
                <a:solidFill>
                  <a:srgbClr val="214F87"/>
                </a:solidFill>
                <a:latin typeface="Arial" panose="020B0604020202020204" pitchFamily="34" charset="0"/>
                <a:cs typeface="Arial" panose="020B0604020202020204" pitchFamily="34" charset="0"/>
              </a:rPr>
              <a:t>вредителя, снижает плодовитость самок и</a:t>
            </a:r>
            <a:r>
              <a:rPr lang="ru-RU" sz="1600" dirty="0">
                <a:solidFill>
                  <a:srgbClr val="214F87"/>
                </a:solidFill>
                <a:latin typeface="Arial" panose="020B0604020202020204" pitchFamily="34" charset="0"/>
                <a:cs typeface="Arial" panose="020B0604020202020204" pitchFamily="34" charset="0"/>
              </a:rPr>
              <a:t> </a:t>
            </a:r>
            <a:r>
              <a:rPr lang="ru-RU" sz="1600" b="1" dirty="0">
                <a:solidFill>
                  <a:srgbClr val="214F87"/>
                </a:solidFill>
                <a:latin typeface="Arial" panose="020B0604020202020204" pitchFamily="34" charset="0"/>
                <a:cs typeface="Arial" panose="020B0604020202020204" pitchFamily="34" charset="0"/>
              </a:rPr>
              <a:t>жизнеспособность следующих поколений), задерживает линьку, приводит к атрофии хоботков </a:t>
            </a:r>
            <a:r>
              <a:rPr lang="ru-RU" sz="1600" b="1" dirty="0" smtClean="0">
                <a:solidFill>
                  <a:srgbClr val="214F87"/>
                </a:solidFill>
                <a:latin typeface="Arial" panose="020B0604020202020204" pitchFamily="34" charset="0"/>
                <a:cs typeface="Arial" panose="020B0604020202020204" pitchFamily="34" charset="0"/>
              </a:rPr>
              <a:t>у чешуекрылых. </a:t>
            </a:r>
            <a:r>
              <a:rPr lang="ru-RU" sz="1600" b="1" dirty="0">
                <a:solidFill>
                  <a:srgbClr val="214F87"/>
                </a:solidFill>
                <a:latin typeface="Arial" panose="020B0604020202020204" pitchFamily="34" charset="0"/>
                <a:cs typeface="Arial" panose="020B0604020202020204" pitchFamily="34" charset="0"/>
              </a:rPr>
              <a:t>Деформации передаются по наследству. Имеет широкий спектр действия по сравнению с эндотоксином.</a:t>
            </a:r>
          </a:p>
          <a:p>
            <a:pPr algn="ctr" eaLnBrk="1" hangingPunct="1">
              <a:defRPr/>
            </a:pPr>
            <a:r>
              <a:rPr lang="ru-RU" sz="1600" b="1" dirty="0">
                <a:solidFill>
                  <a:srgbClr val="FF0000"/>
                </a:solidFill>
                <a:latin typeface="Arial" panose="020B0604020202020204" pitchFamily="34" charset="0"/>
                <a:cs typeface="Arial" panose="020B0604020202020204" pitchFamily="34" charset="0"/>
              </a:rPr>
              <a:t>Массовая гибель вредителей наблюдается на 2 - 5 сутки !!!</a:t>
            </a:r>
            <a:endParaRPr lang="uk-UA" sz="1600" b="1" dirty="0">
              <a:solidFill>
                <a:srgbClr val="FF0000"/>
              </a:solidFill>
              <a:latin typeface="Arial" panose="020B0604020202020204" pitchFamily="34" charset="0"/>
              <a:cs typeface="Arial" panose="020B0604020202020204" pitchFamily="34" charset="0"/>
            </a:endParaRPr>
          </a:p>
        </p:txBody>
      </p:sp>
      <p:sp>
        <p:nvSpPr>
          <p:cNvPr id="10244" name="Заголовок 1"/>
          <p:cNvSpPr txBox="1">
            <a:spLocks/>
          </p:cNvSpPr>
          <p:nvPr/>
        </p:nvSpPr>
        <p:spPr bwMode="auto">
          <a:xfrm>
            <a:off x="1631950" y="188641"/>
            <a:ext cx="62118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4000" b="1" dirty="0">
                <a:solidFill>
                  <a:srgbClr val="C00000"/>
                </a:solidFill>
                <a:latin typeface="Myriad Pro"/>
              </a:rPr>
              <a:t>Механизм действия</a:t>
            </a:r>
          </a:p>
        </p:txBody>
      </p:sp>
      <p:sp>
        <p:nvSpPr>
          <p:cNvPr id="10245" name="Прямоугольник 1"/>
          <p:cNvSpPr>
            <a:spLocks noChangeArrowheads="1"/>
          </p:cNvSpPr>
          <p:nvPr/>
        </p:nvSpPr>
        <p:spPr bwMode="auto">
          <a:xfrm>
            <a:off x="767408" y="4076701"/>
            <a:ext cx="110892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ru-RU" altLang="ru-RU" sz="1600" b="1" dirty="0">
                <a:cs typeface="Arial" panose="020B0604020202020204" pitchFamily="34" charset="0"/>
              </a:rPr>
              <a:t>Специфичность действия на гусениц чешуекрылых связана со своеобразием их пищеварительной системы, которая имеет комбинацию рН, содержание солей и ферментов, необходимую для разложения и активации токсина бактерии.</a:t>
            </a:r>
          </a:p>
        </p:txBody>
      </p:sp>
      <p:sp>
        <p:nvSpPr>
          <p:cNvPr id="6" name="Овал 5"/>
          <p:cNvSpPr/>
          <p:nvPr/>
        </p:nvSpPr>
        <p:spPr>
          <a:xfrm>
            <a:off x="101165" y="116632"/>
            <a:ext cx="666243"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24</a:t>
            </a:r>
            <a:endParaRPr lang="ru-RU" dirty="0"/>
          </a:p>
        </p:txBody>
      </p:sp>
    </p:spTree>
    <p:extLst>
      <p:ext uri="{BB962C8B-B14F-4D97-AF65-F5344CB8AC3E}">
        <p14:creationId xmlns:p14="http://schemas.microsoft.com/office/powerpoint/2010/main" val="35268086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3352" y="1700809"/>
            <a:ext cx="9217024" cy="5078313"/>
          </a:xfrm>
          <a:prstGeom prst="rect">
            <a:avLst/>
          </a:prstGeom>
        </p:spPr>
        <p:txBody>
          <a:bodyPr wrap="square">
            <a:spAutoFit/>
          </a:bodyPr>
          <a:lstStyle/>
          <a:p>
            <a:pPr algn="just"/>
            <a:r>
              <a:rPr lang="ru-RU" dirty="0">
                <a:solidFill>
                  <a:schemeClr val="tx2"/>
                </a:solidFill>
                <a:latin typeface="Arial" panose="020B0604020202020204" pitchFamily="34" charset="0"/>
                <a:cs typeface="Arial" panose="020B0604020202020204" pitchFamily="34" charset="0"/>
              </a:rPr>
              <a:t>Многие виды грибов</a:t>
            </a:r>
            <a:r>
              <a:rPr lang="ru-RU" b="1" dirty="0">
                <a:solidFill>
                  <a:schemeClr val="tx2"/>
                </a:solidFill>
                <a:latin typeface="Arial" panose="020B0604020202020204" pitchFamily="34" charset="0"/>
                <a:cs typeface="Arial" panose="020B0604020202020204" pitchFamily="34" charset="0"/>
              </a:rPr>
              <a:t> являются возбудителями заболеваний насекомых, клещей и других членистоногих.</a:t>
            </a:r>
            <a:r>
              <a:rPr lang="ru-RU" dirty="0">
                <a:solidFill>
                  <a:schemeClr val="tx2"/>
                </a:solidFill>
                <a:latin typeface="Arial" panose="020B0604020202020204" pitchFamily="34" charset="0"/>
                <a:cs typeface="Arial" panose="020B0604020202020204" pitchFamily="34" charset="0"/>
              </a:rPr>
              <a:t> Число энтомопатогенных грибов в настоящее время превышает несколько сотен видов. Грибы широко распространены в лесных биотопах и играют значительную роль в динамике численности вредителей леса. </a:t>
            </a:r>
            <a:r>
              <a:rPr lang="ru-RU" b="1" dirty="0">
                <a:solidFill>
                  <a:schemeClr val="tx2"/>
                </a:solidFill>
                <a:latin typeface="Arial" panose="020B0604020202020204" pitchFamily="34" charset="0"/>
                <a:cs typeface="Arial" panose="020B0604020202020204" pitchFamily="34" charset="0"/>
              </a:rPr>
              <a:t>Энтомопатогенные грибы - это первая группа микроорганизмов, которая была применена для борьбы с насекомыми</a:t>
            </a:r>
            <a:r>
              <a:rPr lang="ru-RU" dirty="0">
                <a:solidFill>
                  <a:schemeClr val="tx2"/>
                </a:solidFill>
                <a:latin typeface="Arial" panose="020B0604020202020204" pitchFamily="34" charset="0"/>
                <a:cs typeface="Arial" panose="020B0604020202020204" pitchFamily="34" charset="0"/>
              </a:rPr>
              <a:t>. Еще в 1879 году русский ученый И.И. Мечников успешно применил возбудителя зеленой </a:t>
            </a:r>
            <a:r>
              <a:rPr lang="ru-RU" dirty="0" err="1">
                <a:solidFill>
                  <a:schemeClr val="tx2"/>
                </a:solidFill>
                <a:latin typeface="Arial" panose="020B0604020202020204" pitchFamily="34" charset="0"/>
                <a:cs typeface="Arial" panose="020B0604020202020204" pitchFamily="34" charset="0"/>
              </a:rPr>
              <a:t>мюскардины</a:t>
            </a:r>
            <a:r>
              <a:rPr lang="ru-RU" dirty="0">
                <a:solidFill>
                  <a:schemeClr val="tx2"/>
                </a:solidFill>
                <a:latin typeface="Arial" panose="020B0604020202020204" pitchFamily="34" charset="0"/>
                <a:cs typeface="Arial" panose="020B0604020202020204" pitchFamily="34" charset="0"/>
              </a:rPr>
              <a:t> против хлебного кузьки и свекловичного долгоносика и этим положил начало исследованиям по применению микроорганизмов в биологической борьбе с вредными насекомыми. </a:t>
            </a:r>
          </a:p>
          <a:p>
            <a:pPr algn="just"/>
            <a:r>
              <a:rPr lang="ru-RU" b="1" dirty="0">
                <a:solidFill>
                  <a:schemeClr val="tx2"/>
                </a:solidFill>
                <a:latin typeface="Arial" panose="020B0604020202020204" pitchFamily="34" charset="0"/>
                <a:cs typeface="Arial" panose="020B0604020202020204" pitchFamily="34" charset="0"/>
              </a:rPr>
              <a:t>Важной особенностью многих видов паразитических грибов является проникновение их в полость тела насекомого непосредственно через кожные покровы с помощью выделяемых ими различных ферментов</a:t>
            </a:r>
            <a:r>
              <a:rPr lang="ru-RU" dirty="0">
                <a:solidFill>
                  <a:schemeClr val="tx2"/>
                </a:solidFill>
                <a:latin typeface="Arial" panose="020B0604020202020204" pitchFamily="34" charset="0"/>
                <a:cs typeface="Arial" panose="020B0604020202020204" pitchFamily="34" charset="0"/>
              </a:rPr>
              <a:t> (в частности </a:t>
            </a:r>
            <a:r>
              <a:rPr lang="ru-RU" dirty="0" err="1">
                <a:solidFill>
                  <a:schemeClr val="tx2"/>
                </a:solidFill>
                <a:latin typeface="Arial" panose="020B0604020202020204" pitchFamily="34" charset="0"/>
                <a:cs typeface="Arial" panose="020B0604020202020204" pitchFamily="34" charset="0"/>
              </a:rPr>
              <a:t>хитиназы</a:t>
            </a:r>
            <a:r>
              <a:rPr lang="ru-RU" dirty="0">
                <a:solidFill>
                  <a:schemeClr val="tx2"/>
                </a:solidFill>
                <a:latin typeface="Arial" panose="020B0604020202020204" pitchFamily="34" charset="0"/>
                <a:cs typeface="Arial" panose="020B0604020202020204" pitchFamily="34" charset="0"/>
              </a:rPr>
              <a:t>) или путем образования на поверхности кутикулы булавовидных утолщений типа </a:t>
            </a:r>
            <a:r>
              <a:rPr lang="ru-RU" dirty="0" err="1" smtClean="0">
                <a:solidFill>
                  <a:schemeClr val="tx2"/>
                </a:solidFill>
                <a:latin typeface="Arial" panose="020B0604020202020204" pitchFamily="34" charset="0"/>
                <a:cs typeface="Arial" panose="020B0604020202020204" pitchFamily="34" charset="0"/>
              </a:rPr>
              <a:t>аппрессориев</a:t>
            </a:r>
            <a:r>
              <a:rPr lang="ru-RU" dirty="0">
                <a:solidFill>
                  <a:schemeClr val="tx2"/>
                </a:solidFill>
                <a:latin typeface="Arial" panose="020B0604020202020204" pitchFamily="34" charset="0"/>
                <a:cs typeface="Arial" panose="020B0604020202020204" pitchFamily="34" charset="0"/>
              </a:rPr>
              <a:t>, представляющих собой вздутия на концах коротких ростовых трубок, образующихся при прорастании спор гриба. Через вздутия ростки мицелия проникают в полость тела. В связи с этим грибы могут заражать насекомых не только в фазе личинок, но так же успешно в фазе куколок и имаго. </a:t>
            </a:r>
          </a:p>
        </p:txBody>
      </p:sp>
      <p:pic>
        <p:nvPicPr>
          <p:cNvPr id="3" name="Рисунок 8" descr="513.jpg"/>
          <p:cNvPicPr>
            <a:picLocks noChangeAspect="1"/>
          </p:cNvPicPr>
          <p:nvPr/>
        </p:nvPicPr>
        <p:blipFill>
          <a:blip r:embed="rId2"/>
          <a:stretch>
            <a:fillRect/>
          </a:stretch>
        </p:blipFill>
        <p:spPr>
          <a:xfrm>
            <a:off x="9480376" y="1700809"/>
            <a:ext cx="2592288" cy="2664295"/>
          </a:xfrm>
          <a:prstGeom prst="ellipse">
            <a:avLst/>
          </a:prstGeom>
          <a:ln>
            <a:noFill/>
          </a:ln>
          <a:effectLst>
            <a:softEdge rad="112500"/>
          </a:effectLst>
        </p:spPr>
      </p:pic>
      <p:sp>
        <p:nvSpPr>
          <p:cNvPr id="4" name="Прямоугольник 2"/>
          <p:cNvSpPr>
            <a:spLocks noChangeArrowheads="1"/>
          </p:cNvSpPr>
          <p:nvPr/>
        </p:nvSpPr>
        <p:spPr bwMode="auto">
          <a:xfrm>
            <a:off x="1487488" y="332656"/>
            <a:ext cx="6841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000" b="1" dirty="0" err="1" smtClean="0">
                <a:solidFill>
                  <a:srgbClr val="C00000"/>
                </a:solidFill>
                <a:cs typeface="Arial" panose="020B0604020202020204" pitchFamily="34" charset="0"/>
              </a:rPr>
              <a:t>Грибные</a:t>
            </a:r>
            <a:r>
              <a:rPr lang="uk-UA" altLang="ru-RU" sz="4000" b="1" dirty="0" smtClean="0">
                <a:solidFill>
                  <a:srgbClr val="C00000"/>
                </a:solidFill>
                <a:cs typeface="Arial" panose="020B0604020202020204" pitchFamily="34" charset="0"/>
              </a:rPr>
              <a:t> </a:t>
            </a:r>
            <a:r>
              <a:rPr lang="uk-UA" altLang="ru-RU" sz="4000" b="1" dirty="0" err="1" smtClean="0">
                <a:solidFill>
                  <a:srgbClr val="C00000"/>
                </a:solidFill>
                <a:cs typeface="Arial" panose="020B0604020202020204" pitchFamily="34" charset="0"/>
              </a:rPr>
              <a:t>инсектициды</a:t>
            </a:r>
            <a:endParaRPr lang="ru-RU" altLang="ru-RU" sz="4000" dirty="0">
              <a:solidFill>
                <a:srgbClr val="C00000"/>
              </a:solidFill>
              <a:cs typeface="Arial" panose="020B0604020202020204" pitchFamily="34" charset="0"/>
            </a:endParaRPr>
          </a:p>
        </p:txBody>
      </p:sp>
      <p:sp>
        <p:nvSpPr>
          <p:cNvPr id="5" name="Овал 4"/>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25</a:t>
            </a:r>
            <a:endParaRPr lang="ru-RU" dirty="0"/>
          </a:p>
        </p:txBody>
      </p:sp>
    </p:spTree>
    <p:extLst>
      <p:ext uri="{BB962C8B-B14F-4D97-AF65-F5344CB8AC3E}">
        <p14:creationId xmlns:p14="http://schemas.microsoft.com/office/powerpoint/2010/main" val="37581242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2"/>
          <p:cNvSpPr txBox="1">
            <a:spLocks/>
          </p:cNvSpPr>
          <p:nvPr/>
        </p:nvSpPr>
        <p:spPr>
          <a:xfrm>
            <a:off x="1885951" y="523876"/>
            <a:ext cx="8596313" cy="6568077"/>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3F4E85"/>
                </a:solidFill>
                <a:latin typeface="Myriad Pro"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b="0" kern="1200">
                <a:solidFill>
                  <a:srgbClr val="3F4E85"/>
                </a:solidFill>
                <a:latin typeface="Myriad Pro"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
              <a:defRPr sz="2400" b="0" kern="1200">
                <a:solidFill>
                  <a:srgbClr val="3F4E85"/>
                </a:solidFill>
                <a:latin typeface="Myriad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0" kern="1200">
                <a:solidFill>
                  <a:srgbClr val="3F4E85"/>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0" kern="1200">
                <a:solidFill>
                  <a:srgbClr val="3F4E85"/>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US" sz="2400" dirty="0">
              <a:solidFill>
                <a:schemeClr val="tx1"/>
              </a:solidFill>
              <a:latin typeface="Arial" panose="020B0604020202020204" pitchFamily="34" charset="0"/>
              <a:cs typeface="Arial" panose="020B0604020202020204" pitchFamily="34" charset="0"/>
            </a:endParaRPr>
          </a:p>
          <a:p>
            <a:pPr algn="ctr"/>
            <a:endParaRPr lang="en-US" sz="2400" dirty="0">
              <a:solidFill>
                <a:schemeClr val="tx1"/>
              </a:solidFill>
              <a:latin typeface="Arial" panose="020B0604020202020204" pitchFamily="34" charset="0"/>
              <a:cs typeface="Arial" panose="020B0604020202020204" pitchFamily="34" charset="0"/>
            </a:endParaRPr>
          </a:p>
          <a:p>
            <a:pPr marL="0" indent="0" algn="ctr">
              <a:buNone/>
            </a:pPr>
            <a:r>
              <a:rPr lang="ru-RU" sz="2800" dirty="0">
                <a:solidFill>
                  <a:schemeClr val="tx2"/>
                </a:solidFill>
                <a:latin typeface="Arial" panose="020B0604020202020204" pitchFamily="34" charset="0"/>
                <a:cs typeface="Arial" panose="020B0604020202020204" pitchFamily="34" charset="0"/>
              </a:rPr>
              <a:t>Грибы, поражающие насекомых, входят в четыре класса: </a:t>
            </a:r>
          </a:p>
          <a:p>
            <a:pPr marL="0" indent="0" algn="ctr">
              <a:buNone/>
            </a:pPr>
            <a:r>
              <a:rPr lang="ru-RU" sz="2800" b="1" dirty="0">
                <a:solidFill>
                  <a:schemeClr val="tx2"/>
                </a:solidFill>
                <a:latin typeface="Arial" panose="020B0604020202020204" pitchFamily="34" charset="0"/>
                <a:cs typeface="Arial" panose="020B0604020202020204" pitchFamily="34" charset="0"/>
              </a:rPr>
              <a:t>1. </a:t>
            </a:r>
            <a:r>
              <a:rPr lang="ru-RU" sz="2800" b="1" dirty="0" err="1">
                <a:solidFill>
                  <a:schemeClr val="tx2"/>
                </a:solidFill>
                <a:latin typeface="Arial" panose="020B0604020202020204" pitchFamily="34" charset="0"/>
                <a:cs typeface="Arial" panose="020B0604020202020204" pitchFamily="34" charset="0"/>
              </a:rPr>
              <a:t>Хитридиомицеты</a:t>
            </a:r>
            <a:r>
              <a:rPr lang="ru-RU" sz="2800" b="1" dirty="0">
                <a:solidFill>
                  <a:schemeClr val="tx2"/>
                </a:solidFill>
                <a:latin typeface="Arial" panose="020B0604020202020204" pitchFamily="34" charset="0"/>
                <a:cs typeface="Arial" panose="020B0604020202020204" pitchFamily="34" charset="0"/>
              </a:rPr>
              <a:t> (</a:t>
            </a:r>
            <a:r>
              <a:rPr lang="ru-RU" sz="2800" b="1" dirty="0" err="1">
                <a:solidFill>
                  <a:schemeClr val="tx2"/>
                </a:solidFill>
                <a:latin typeface="Arial" panose="020B0604020202020204" pitchFamily="34" charset="0"/>
                <a:cs typeface="Arial" panose="020B0604020202020204" pitchFamily="34" charset="0"/>
              </a:rPr>
              <a:t>Chytridiomycetes</a:t>
            </a:r>
            <a:r>
              <a:rPr lang="ru-RU" sz="2800" b="1" dirty="0">
                <a:solidFill>
                  <a:schemeClr val="tx2"/>
                </a:solidFill>
                <a:latin typeface="Arial" panose="020B0604020202020204" pitchFamily="34" charset="0"/>
                <a:cs typeface="Arial" panose="020B0604020202020204" pitchFamily="34" charset="0"/>
              </a:rPr>
              <a:t>), </a:t>
            </a:r>
            <a:endParaRPr lang="ru-RU" sz="2800" dirty="0">
              <a:solidFill>
                <a:schemeClr val="tx2"/>
              </a:solidFill>
              <a:latin typeface="Arial" panose="020B0604020202020204" pitchFamily="34" charset="0"/>
              <a:cs typeface="Arial" panose="020B0604020202020204" pitchFamily="34" charset="0"/>
            </a:endParaRPr>
          </a:p>
          <a:p>
            <a:pPr marL="0" indent="0" algn="ctr">
              <a:buNone/>
            </a:pPr>
            <a:r>
              <a:rPr lang="ru-RU" sz="2800" b="1" dirty="0">
                <a:solidFill>
                  <a:schemeClr val="tx2"/>
                </a:solidFill>
                <a:latin typeface="Arial" panose="020B0604020202020204" pitchFamily="34" charset="0"/>
                <a:cs typeface="Arial" panose="020B0604020202020204" pitchFamily="34" charset="0"/>
              </a:rPr>
              <a:t>2. Зигомицеты (</a:t>
            </a:r>
            <a:r>
              <a:rPr lang="ru-RU" sz="2800" b="1" dirty="0" err="1">
                <a:solidFill>
                  <a:schemeClr val="tx2"/>
                </a:solidFill>
                <a:latin typeface="Arial" panose="020B0604020202020204" pitchFamily="34" charset="0"/>
                <a:cs typeface="Arial" panose="020B0604020202020204" pitchFamily="34" charset="0"/>
              </a:rPr>
              <a:t>Zygomycetes</a:t>
            </a:r>
            <a:r>
              <a:rPr lang="ru-RU" sz="2800" b="1" dirty="0">
                <a:solidFill>
                  <a:schemeClr val="tx2"/>
                </a:solidFill>
                <a:latin typeface="Arial" panose="020B0604020202020204" pitchFamily="34" charset="0"/>
                <a:cs typeface="Arial" panose="020B0604020202020204" pitchFamily="34" charset="0"/>
              </a:rPr>
              <a:t>), </a:t>
            </a:r>
            <a:endParaRPr lang="ru-RU" sz="2800" dirty="0">
              <a:solidFill>
                <a:schemeClr val="tx2"/>
              </a:solidFill>
              <a:latin typeface="Arial" panose="020B0604020202020204" pitchFamily="34" charset="0"/>
              <a:cs typeface="Arial" panose="020B0604020202020204" pitchFamily="34" charset="0"/>
            </a:endParaRPr>
          </a:p>
          <a:p>
            <a:pPr marL="0" indent="0" algn="ctr">
              <a:buNone/>
            </a:pPr>
            <a:r>
              <a:rPr lang="ru-RU" sz="2800" b="1" dirty="0">
                <a:solidFill>
                  <a:schemeClr val="tx2"/>
                </a:solidFill>
                <a:latin typeface="Arial" panose="020B0604020202020204" pitchFamily="34" charset="0"/>
                <a:cs typeface="Arial" panose="020B0604020202020204" pitchFamily="34" charset="0"/>
              </a:rPr>
              <a:t>3. Сумчатые или Аскомицеты (</a:t>
            </a:r>
            <a:r>
              <a:rPr lang="ru-RU" sz="2800" b="1" dirty="0" err="1">
                <a:solidFill>
                  <a:schemeClr val="tx2"/>
                </a:solidFill>
                <a:latin typeface="Arial" panose="020B0604020202020204" pitchFamily="34" charset="0"/>
                <a:cs typeface="Arial" panose="020B0604020202020204" pitchFamily="34" charset="0"/>
              </a:rPr>
              <a:t>Ascomycetes</a:t>
            </a:r>
            <a:r>
              <a:rPr lang="ru-RU" sz="2800" b="1" dirty="0">
                <a:solidFill>
                  <a:schemeClr val="tx2"/>
                </a:solidFill>
                <a:latin typeface="Arial" panose="020B0604020202020204" pitchFamily="34" charset="0"/>
                <a:cs typeface="Arial" panose="020B0604020202020204" pitchFamily="34" charset="0"/>
              </a:rPr>
              <a:t>),</a:t>
            </a:r>
            <a:endParaRPr lang="ru-RU" sz="2800" dirty="0">
              <a:solidFill>
                <a:schemeClr val="tx2"/>
              </a:solidFill>
              <a:latin typeface="Arial" panose="020B0604020202020204" pitchFamily="34" charset="0"/>
              <a:cs typeface="Arial" panose="020B0604020202020204" pitchFamily="34" charset="0"/>
            </a:endParaRPr>
          </a:p>
          <a:p>
            <a:pPr marL="0" indent="0" algn="ctr">
              <a:buNone/>
            </a:pPr>
            <a:r>
              <a:rPr lang="ru-RU" sz="2800" b="1" dirty="0">
                <a:solidFill>
                  <a:schemeClr val="tx2"/>
                </a:solidFill>
                <a:latin typeface="Arial" panose="020B0604020202020204" pitchFamily="34" charset="0"/>
                <a:cs typeface="Arial" panose="020B0604020202020204" pitchFamily="34" charset="0"/>
              </a:rPr>
              <a:t>4. Несовершенные грибы или </a:t>
            </a:r>
            <a:r>
              <a:rPr lang="ru-RU" sz="2800" b="1" dirty="0" err="1">
                <a:solidFill>
                  <a:schemeClr val="tx2"/>
                </a:solidFill>
                <a:latin typeface="Arial" panose="020B0604020202020204" pitchFamily="34" charset="0"/>
                <a:cs typeface="Arial" panose="020B0604020202020204" pitchFamily="34" charset="0"/>
              </a:rPr>
              <a:t>Дейтеромицеты</a:t>
            </a:r>
            <a:r>
              <a:rPr lang="ru-RU" sz="2800" b="1" dirty="0">
                <a:solidFill>
                  <a:schemeClr val="tx2"/>
                </a:solidFill>
                <a:latin typeface="Arial" panose="020B0604020202020204" pitchFamily="34" charset="0"/>
                <a:cs typeface="Arial" panose="020B0604020202020204" pitchFamily="34" charset="0"/>
              </a:rPr>
              <a:t> (</a:t>
            </a:r>
            <a:r>
              <a:rPr lang="ru-RU" sz="2800" b="1" dirty="0" err="1">
                <a:solidFill>
                  <a:schemeClr val="tx2"/>
                </a:solidFill>
                <a:latin typeface="Arial" panose="020B0604020202020204" pitchFamily="34" charset="0"/>
                <a:cs typeface="Arial" panose="020B0604020202020204" pitchFamily="34" charset="0"/>
              </a:rPr>
              <a:t>Fungi</a:t>
            </a:r>
            <a:r>
              <a:rPr lang="ru-RU" sz="2800" b="1" dirty="0">
                <a:solidFill>
                  <a:schemeClr val="tx2"/>
                </a:solidFill>
                <a:latin typeface="Arial" panose="020B0604020202020204" pitchFamily="34" charset="0"/>
                <a:cs typeface="Arial" panose="020B0604020202020204" pitchFamily="34" charset="0"/>
              </a:rPr>
              <a:t> </a:t>
            </a:r>
            <a:r>
              <a:rPr lang="ru-RU" sz="2800" b="1" dirty="0" err="1">
                <a:solidFill>
                  <a:schemeClr val="tx2"/>
                </a:solidFill>
                <a:latin typeface="Arial" panose="020B0604020202020204" pitchFamily="34" charset="0"/>
                <a:cs typeface="Arial" panose="020B0604020202020204" pitchFamily="34" charset="0"/>
              </a:rPr>
              <a:t>imperfecti</a:t>
            </a:r>
            <a:r>
              <a:rPr lang="ru-RU" sz="2800" b="1" dirty="0">
                <a:solidFill>
                  <a:schemeClr val="tx2"/>
                </a:solidFill>
                <a:latin typeface="Arial" panose="020B0604020202020204" pitchFamily="34" charset="0"/>
                <a:cs typeface="Arial" panose="020B0604020202020204" pitchFamily="34" charset="0"/>
              </a:rPr>
              <a:t> или </a:t>
            </a:r>
            <a:r>
              <a:rPr lang="ru-RU" sz="2800" b="1" dirty="0" err="1">
                <a:solidFill>
                  <a:schemeClr val="tx2"/>
                </a:solidFill>
                <a:latin typeface="Arial" panose="020B0604020202020204" pitchFamily="34" charset="0"/>
                <a:cs typeface="Arial" panose="020B0604020202020204" pitchFamily="34" charset="0"/>
              </a:rPr>
              <a:t>Deuteromycetes</a:t>
            </a:r>
            <a:r>
              <a:rPr lang="ru-RU" sz="2800" b="1" dirty="0">
                <a:solidFill>
                  <a:schemeClr val="tx2"/>
                </a:solidFill>
                <a:latin typeface="Arial" panose="020B0604020202020204" pitchFamily="34" charset="0"/>
                <a:cs typeface="Arial" panose="020B0604020202020204" pitchFamily="34" charset="0"/>
              </a:rPr>
              <a:t>). </a:t>
            </a:r>
            <a:endParaRPr lang="ru-RU" sz="2800" dirty="0">
              <a:solidFill>
                <a:schemeClr val="tx2"/>
              </a:solidFill>
              <a:latin typeface="Arial" panose="020B0604020202020204" pitchFamily="34" charset="0"/>
              <a:cs typeface="Arial" panose="020B0604020202020204" pitchFamily="34" charset="0"/>
            </a:endParaRPr>
          </a:p>
          <a:p>
            <a:pPr algn="ctr"/>
            <a:endParaRPr lang="ru-RU" sz="2800" dirty="0">
              <a:solidFill>
                <a:schemeClr val="tx2"/>
              </a:solidFill>
            </a:endParaRPr>
          </a:p>
        </p:txBody>
      </p:sp>
      <p:pic>
        <p:nvPicPr>
          <p:cNvPr id="3" name="Рисунок 6" descr="Без названия (1).jpg"/>
          <p:cNvPicPr>
            <a:picLocks noChangeAspect="1"/>
          </p:cNvPicPr>
          <p:nvPr/>
        </p:nvPicPr>
        <p:blipFill>
          <a:blip r:embed="rId2"/>
          <a:stretch>
            <a:fillRect/>
          </a:stretch>
        </p:blipFill>
        <p:spPr>
          <a:xfrm>
            <a:off x="9408368" y="4437112"/>
            <a:ext cx="2492191" cy="1982666"/>
          </a:xfrm>
          <a:prstGeom prst="ellipse">
            <a:avLst/>
          </a:prstGeom>
          <a:ln>
            <a:noFill/>
          </a:ln>
          <a:effectLst>
            <a:softEdge rad="112500"/>
          </a:effectLst>
        </p:spPr>
      </p:pic>
      <p:sp>
        <p:nvSpPr>
          <p:cNvPr id="4" name="Прямоугольник 2"/>
          <p:cNvSpPr>
            <a:spLocks noChangeArrowheads="1"/>
          </p:cNvSpPr>
          <p:nvPr/>
        </p:nvSpPr>
        <p:spPr bwMode="auto">
          <a:xfrm>
            <a:off x="839416" y="332656"/>
            <a:ext cx="77768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000" b="1" dirty="0" err="1" smtClean="0">
                <a:solidFill>
                  <a:srgbClr val="C00000"/>
                </a:solidFill>
                <a:cs typeface="Arial" panose="020B0604020202020204" pitchFamily="34" charset="0"/>
              </a:rPr>
              <a:t>Грибные</a:t>
            </a:r>
            <a:r>
              <a:rPr lang="uk-UA" altLang="ru-RU" sz="4000" b="1" dirty="0" smtClean="0">
                <a:solidFill>
                  <a:srgbClr val="C00000"/>
                </a:solidFill>
                <a:cs typeface="Arial" panose="020B0604020202020204" pitchFamily="34" charset="0"/>
              </a:rPr>
              <a:t> </a:t>
            </a:r>
            <a:r>
              <a:rPr lang="uk-UA" altLang="ru-RU" sz="4000" b="1" dirty="0" err="1" smtClean="0">
                <a:solidFill>
                  <a:srgbClr val="C00000"/>
                </a:solidFill>
                <a:cs typeface="Arial" panose="020B0604020202020204" pitchFamily="34" charset="0"/>
              </a:rPr>
              <a:t>инсектициды</a:t>
            </a:r>
            <a:endParaRPr lang="ru-RU" altLang="ru-RU" sz="4000" dirty="0">
              <a:solidFill>
                <a:srgbClr val="C00000"/>
              </a:solidFill>
              <a:cs typeface="Arial" panose="020B0604020202020204" pitchFamily="34" charset="0"/>
            </a:endParaRPr>
          </a:p>
        </p:txBody>
      </p:sp>
      <p:sp>
        <p:nvSpPr>
          <p:cNvPr id="5" name="Овал 4"/>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26</a:t>
            </a:r>
            <a:endParaRPr lang="ru-RU" dirty="0"/>
          </a:p>
        </p:txBody>
      </p:sp>
    </p:spTree>
    <p:extLst>
      <p:ext uri="{BB962C8B-B14F-4D97-AF65-F5344CB8AC3E}">
        <p14:creationId xmlns:p14="http://schemas.microsoft.com/office/powerpoint/2010/main" val="32418826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695400" y="332656"/>
            <a:ext cx="79928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000" b="1" dirty="0" err="1" smtClean="0">
                <a:solidFill>
                  <a:srgbClr val="C00000"/>
                </a:solidFill>
                <a:cs typeface="Arial" panose="020B0604020202020204" pitchFamily="34" charset="0"/>
              </a:rPr>
              <a:t>Грибные</a:t>
            </a:r>
            <a:r>
              <a:rPr lang="uk-UA" altLang="ru-RU" sz="4000" b="1" dirty="0" smtClean="0">
                <a:solidFill>
                  <a:srgbClr val="C00000"/>
                </a:solidFill>
                <a:cs typeface="Arial" panose="020B0604020202020204" pitchFamily="34" charset="0"/>
              </a:rPr>
              <a:t> </a:t>
            </a:r>
            <a:r>
              <a:rPr lang="uk-UA" altLang="ru-RU" sz="4000" b="1" dirty="0" err="1" smtClean="0">
                <a:solidFill>
                  <a:srgbClr val="C00000"/>
                </a:solidFill>
                <a:cs typeface="Arial" panose="020B0604020202020204" pitchFamily="34" charset="0"/>
              </a:rPr>
              <a:t>инсектициды</a:t>
            </a:r>
            <a:endParaRPr lang="ru-RU" altLang="ru-RU" sz="4000" dirty="0">
              <a:solidFill>
                <a:srgbClr val="C00000"/>
              </a:solidFill>
              <a:cs typeface="Arial" panose="020B0604020202020204" pitchFamily="34" charset="0"/>
            </a:endParaRPr>
          </a:p>
        </p:txBody>
      </p:sp>
      <p:sp>
        <p:nvSpPr>
          <p:cNvPr id="3" name="Прямоугольник 2"/>
          <p:cNvSpPr/>
          <p:nvPr/>
        </p:nvSpPr>
        <p:spPr>
          <a:xfrm>
            <a:off x="1487488" y="1196753"/>
            <a:ext cx="9865096" cy="461665"/>
          </a:xfrm>
          <a:prstGeom prst="rect">
            <a:avLst/>
          </a:prstGeom>
        </p:spPr>
        <p:txBody>
          <a:bodyPr wrap="square">
            <a:spAutoFit/>
          </a:bodyPr>
          <a:lstStyle/>
          <a:p>
            <a:pPr algn="just"/>
            <a:r>
              <a:rPr lang="ru-RU" sz="2400" dirty="0">
                <a:solidFill>
                  <a:srgbClr val="FF0000"/>
                </a:solidFill>
                <a:latin typeface="Arial" panose="020B0604020202020204" pitchFamily="34" charset="0"/>
                <a:cs typeface="Arial" panose="020B0604020202020204" pitchFamily="34" charset="0"/>
              </a:rPr>
              <a:t>По отношению к насекомым-хозяевам грибы </a:t>
            </a:r>
            <a:r>
              <a:rPr lang="ru-RU" sz="2400" i="1" dirty="0">
                <a:solidFill>
                  <a:srgbClr val="FF0000"/>
                </a:solidFill>
                <a:latin typeface="Arial" panose="020B0604020202020204" pitchFamily="34" charset="0"/>
                <a:cs typeface="Arial" panose="020B0604020202020204" pitchFamily="34" charset="0"/>
              </a:rPr>
              <a:t>можно разделить на:</a:t>
            </a:r>
            <a:endParaRPr lang="ru-RU" sz="2400" dirty="0">
              <a:solidFill>
                <a:srgbClr val="FF0000"/>
              </a:solidFill>
              <a:latin typeface="Arial" panose="020B0604020202020204" pitchFamily="34" charset="0"/>
              <a:cs typeface="Arial" panose="020B0604020202020204" pitchFamily="34" charset="0"/>
            </a:endParaRPr>
          </a:p>
        </p:txBody>
      </p:sp>
      <p:sp>
        <p:nvSpPr>
          <p:cNvPr id="4" name="Скругленный прямоугольник 3"/>
          <p:cNvSpPr/>
          <p:nvPr/>
        </p:nvSpPr>
        <p:spPr>
          <a:xfrm>
            <a:off x="699569" y="1778620"/>
            <a:ext cx="4608512" cy="12338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a:solidFill>
                  <a:schemeClr val="tx1"/>
                </a:solidFill>
                <a:latin typeface="Arial" panose="020B0604020202020204" pitchFamily="34" charset="0"/>
                <a:cs typeface="Arial" panose="020B0604020202020204" pitchFamily="34" charset="0"/>
              </a:rPr>
              <a:t>облигатных патогенов, которые развиваются только на живых насекомых;</a:t>
            </a:r>
          </a:p>
        </p:txBody>
      </p:sp>
      <p:sp>
        <p:nvSpPr>
          <p:cNvPr id="5" name="Скругленный прямоугольник 4"/>
          <p:cNvSpPr/>
          <p:nvPr/>
        </p:nvSpPr>
        <p:spPr>
          <a:xfrm>
            <a:off x="6096000" y="1804920"/>
            <a:ext cx="4995326" cy="1238744"/>
          </a:xfrm>
          <a:prstGeom prst="roundRect">
            <a:avLst>
              <a:gd name="adj" fmla="val 2174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a:solidFill>
                  <a:schemeClr val="tx1"/>
                </a:solidFill>
                <a:latin typeface="Arial" panose="020B0604020202020204" pitchFamily="34" charset="0"/>
                <a:cs typeface="Arial" panose="020B0604020202020204" pitchFamily="34" charset="0"/>
              </a:rPr>
              <a:t>факультативных патогенов, которые развиваются как на живых, так и на мертвых насекомых или на любом другом органическом субстрате;</a:t>
            </a:r>
          </a:p>
        </p:txBody>
      </p:sp>
      <p:sp>
        <p:nvSpPr>
          <p:cNvPr id="7" name="Скругленный прямоугольник 6"/>
          <p:cNvSpPr/>
          <p:nvPr/>
        </p:nvSpPr>
        <p:spPr>
          <a:xfrm>
            <a:off x="1127448" y="3557992"/>
            <a:ext cx="9437279" cy="113657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a:solidFill>
                  <a:schemeClr val="tx1"/>
                </a:solidFill>
                <a:latin typeface="Arial" panose="020B0604020202020204" pitchFamily="34" charset="0"/>
                <a:cs typeface="Arial" panose="020B0604020202020204" pitchFamily="34" charset="0"/>
              </a:rPr>
              <a:t>грибы могут быть </a:t>
            </a:r>
            <a:r>
              <a:rPr lang="ru-RU" b="1" dirty="0" smtClean="0">
                <a:solidFill>
                  <a:schemeClr val="tx1"/>
                </a:solidFill>
                <a:latin typeface="Arial" panose="020B0604020202020204" pitchFamily="34" charset="0"/>
                <a:cs typeface="Arial" panose="020B0604020202020204" pitchFamily="34" charset="0"/>
              </a:rPr>
              <a:t>узкоспециализированными</a:t>
            </a:r>
            <a:r>
              <a:rPr lang="ru-RU" b="1" dirty="0">
                <a:solidFill>
                  <a:schemeClr val="tx1"/>
                </a:solidFill>
                <a:latin typeface="Arial" panose="020B0604020202020204" pitchFamily="34" charset="0"/>
                <a:cs typeface="Arial" panose="020B0604020202020204" pitchFamily="34" charset="0"/>
              </a:rPr>
              <a:t>, паразитирующими только на одном хозяине или только на определенной стадии его развития. Такие грибы в природе встречаются редко. Большинство энтомопатогенных грибов имеют широкий круг хозяев среди насекомых разных таксонов. </a:t>
            </a:r>
          </a:p>
        </p:txBody>
      </p:sp>
      <p:sp>
        <p:nvSpPr>
          <p:cNvPr id="8" name="Прямоугольник 7"/>
          <p:cNvSpPr/>
          <p:nvPr/>
        </p:nvSpPr>
        <p:spPr>
          <a:xfrm>
            <a:off x="2753146" y="3017711"/>
            <a:ext cx="5596359" cy="461665"/>
          </a:xfrm>
          <a:prstGeom prst="rect">
            <a:avLst/>
          </a:prstGeom>
        </p:spPr>
        <p:txBody>
          <a:bodyPr wrap="square">
            <a:spAutoFit/>
          </a:bodyPr>
          <a:lstStyle/>
          <a:p>
            <a:pPr algn="ctr"/>
            <a:r>
              <a:rPr lang="ru-RU" sz="2400" dirty="0">
                <a:solidFill>
                  <a:srgbClr val="FF0000"/>
                </a:solidFill>
                <a:latin typeface="Arial" panose="020B0604020202020204" pitchFamily="34" charset="0"/>
                <a:cs typeface="Arial" panose="020B0604020202020204" pitchFamily="34" charset="0"/>
              </a:rPr>
              <a:t>По спектру </a:t>
            </a:r>
            <a:r>
              <a:rPr lang="ru-RU" sz="2400" dirty="0" err="1">
                <a:solidFill>
                  <a:srgbClr val="FF0000"/>
                </a:solidFill>
                <a:latin typeface="Arial" panose="020B0604020202020204" pitchFamily="34" charset="0"/>
                <a:cs typeface="Arial" panose="020B0604020202020204" pitchFamily="34" charset="0"/>
              </a:rPr>
              <a:t>инфекционности</a:t>
            </a:r>
            <a:endParaRPr lang="ru-RU" sz="2400" dirty="0">
              <a:solidFill>
                <a:srgbClr val="FF0000"/>
              </a:solidFill>
              <a:latin typeface="Arial" panose="020B0604020202020204" pitchFamily="34" charset="0"/>
              <a:cs typeface="Arial" panose="020B0604020202020204" pitchFamily="34" charset="0"/>
            </a:endParaRPr>
          </a:p>
        </p:txBody>
      </p:sp>
      <p:sp>
        <p:nvSpPr>
          <p:cNvPr id="9" name="Скругленный прямоугольник 8"/>
          <p:cNvSpPr/>
          <p:nvPr/>
        </p:nvSpPr>
        <p:spPr>
          <a:xfrm>
            <a:off x="299356" y="5208893"/>
            <a:ext cx="11593288" cy="1651731"/>
          </a:xfrm>
          <a:prstGeom prst="roundRect">
            <a:avLst>
              <a:gd name="adj" fmla="val 5000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a:solidFill>
                  <a:schemeClr val="tx1"/>
                </a:solidFill>
                <a:latin typeface="Arial" panose="020B0604020202020204" pitchFamily="34" charset="0"/>
                <a:cs typeface="Arial" panose="020B0604020202020204" pitchFamily="34" charset="0"/>
              </a:rPr>
              <a:t>В большинстве случаев заражение происходит через покровы насекомых</a:t>
            </a:r>
            <a:r>
              <a:rPr lang="ru-RU" b="1" dirty="0">
                <a:solidFill>
                  <a:schemeClr val="tx2"/>
                </a:solidFill>
                <a:latin typeface="Arial" panose="020B0604020202020204" pitchFamily="34" charset="0"/>
                <a:cs typeface="Arial" panose="020B0604020202020204" pitchFamily="34" charset="0"/>
              </a:rPr>
              <a:t>. </a:t>
            </a:r>
            <a:r>
              <a:rPr lang="ru-RU" dirty="0">
                <a:solidFill>
                  <a:srgbClr val="FF0000"/>
                </a:solidFill>
                <a:latin typeface="Arial" panose="020B0604020202020204" pitchFamily="34" charset="0"/>
                <a:cs typeface="Arial" panose="020B0604020202020204" pitchFamily="34" charset="0"/>
              </a:rPr>
              <a:t>Споры грибов прилипают к коже своей маслянистой или слизистой поверхностью и прорастают через кутикулу в тело насекомого. Грибная инфекция может проникнуть в тело насекомого и через ротовое отверстие вместе с пищей, через дыхальца или отверстия половых путей.</a:t>
            </a:r>
            <a:r>
              <a:rPr lang="ru-RU" dirty="0">
                <a:solidFill>
                  <a:schemeClr val="tx1"/>
                </a:solidFill>
                <a:latin typeface="Arial" panose="020B0604020202020204" pitchFamily="34" charset="0"/>
                <a:cs typeface="Arial" panose="020B0604020202020204" pitchFamily="34" charset="0"/>
              </a:rPr>
              <a:t> </a:t>
            </a:r>
            <a:r>
              <a:rPr lang="ru-RU" b="1" dirty="0">
                <a:solidFill>
                  <a:schemeClr val="tx1"/>
                </a:solidFill>
                <a:latin typeface="Arial" panose="020B0604020202020204" pitchFamily="34" charset="0"/>
                <a:cs typeface="Arial" panose="020B0604020202020204" pitchFamily="34" charset="0"/>
              </a:rPr>
              <a:t>Споры и конидии легко распространяются от источника </a:t>
            </a:r>
            <a:r>
              <a:rPr lang="ru-RU" b="1" dirty="0" smtClean="0">
                <a:solidFill>
                  <a:schemeClr val="tx1"/>
                </a:solidFill>
                <a:latin typeface="Arial" panose="020B0604020202020204" pitchFamily="34" charset="0"/>
                <a:cs typeface="Arial" panose="020B0604020202020204" pitchFamily="34" charset="0"/>
              </a:rPr>
              <a:t>инфекции (трупы </a:t>
            </a:r>
            <a:r>
              <a:rPr lang="ru-RU" b="1" dirty="0">
                <a:solidFill>
                  <a:schemeClr val="tx1"/>
                </a:solidFill>
                <a:latin typeface="Arial" panose="020B0604020202020204" pitchFamily="34" charset="0"/>
                <a:cs typeface="Arial" panose="020B0604020202020204" pitchFamily="34" charset="0"/>
              </a:rPr>
              <a:t>погибших насекомых) ветром, дождевыми потоками или любыми другими факторами. </a:t>
            </a:r>
          </a:p>
        </p:txBody>
      </p:sp>
      <p:sp>
        <p:nvSpPr>
          <p:cNvPr id="10" name="Прямоугольник 9"/>
          <p:cNvSpPr/>
          <p:nvPr/>
        </p:nvSpPr>
        <p:spPr>
          <a:xfrm>
            <a:off x="2639616" y="4617643"/>
            <a:ext cx="5555922" cy="461665"/>
          </a:xfrm>
          <a:prstGeom prst="rect">
            <a:avLst/>
          </a:prstGeom>
        </p:spPr>
        <p:txBody>
          <a:bodyPr wrap="square">
            <a:spAutoFit/>
          </a:bodyPr>
          <a:lstStyle/>
          <a:p>
            <a:pPr algn="ctr"/>
            <a:r>
              <a:rPr lang="ru-RU" sz="2400" dirty="0">
                <a:solidFill>
                  <a:srgbClr val="FF0000"/>
                </a:solidFill>
                <a:latin typeface="Arial" panose="020B0604020202020204" pitchFamily="34" charset="0"/>
                <a:cs typeface="Arial" panose="020B0604020202020204" pitchFamily="34" charset="0"/>
              </a:rPr>
              <a:t>Пути заражения</a:t>
            </a:r>
          </a:p>
        </p:txBody>
      </p:sp>
      <p:sp>
        <p:nvSpPr>
          <p:cNvPr id="11" name="Овал 10"/>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27</a:t>
            </a:r>
            <a:endParaRPr lang="ru-RU" dirty="0"/>
          </a:p>
        </p:txBody>
      </p:sp>
    </p:spTree>
    <p:extLst>
      <p:ext uri="{BB962C8B-B14F-4D97-AF65-F5344CB8AC3E}">
        <p14:creationId xmlns:p14="http://schemas.microsoft.com/office/powerpoint/2010/main" val="23681040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2"/>
          <p:cNvSpPr txBox="1">
            <a:spLocks/>
          </p:cNvSpPr>
          <p:nvPr/>
        </p:nvSpPr>
        <p:spPr>
          <a:xfrm>
            <a:off x="119336" y="1119592"/>
            <a:ext cx="10185328" cy="5738408"/>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3F4E85"/>
                </a:solidFill>
                <a:latin typeface="Myriad Pro"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b="0" kern="1200">
                <a:solidFill>
                  <a:srgbClr val="3F4E85"/>
                </a:solidFill>
                <a:latin typeface="Myriad Pro"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
              <a:defRPr sz="2400" b="0" kern="1200">
                <a:solidFill>
                  <a:srgbClr val="3F4E85"/>
                </a:solidFill>
                <a:latin typeface="Myriad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0" kern="1200">
                <a:solidFill>
                  <a:srgbClr val="3F4E85"/>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0" kern="1200">
                <a:solidFill>
                  <a:srgbClr val="3F4E85"/>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buFont typeface="Wingdings" panose="05000000000000000000" pitchFamily="2" charset="2"/>
              <a:buChar char="Ø"/>
            </a:pPr>
            <a:r>
              <a:rPr lang="ru-RU" sz="1600" dirty="0">
                <a:solidFill>
                  <a:schemeClr val="tx1"/>
                </a:solidFill>
                <a:latin typeface="Arial" panose="020B0604020202020204" pitchFamily="34" charset="0"/>
                <a:cs typeface="Arial" panose="020B0604020202020204" pitchFamily="34" charset="0"/>
              </a:rPr>
              <a:t> </a:t>
            </a:r>
            <a:r>
              <a:rPr lang="ru-RU" sz="1600" dirty="0">
                <a:solidFill>
                  <a:schemeClr val="tx2"/>
                </a:solidFill>
                <a:latin typeface="Arial" panose="020B0604020202020204" pitchFamily="34" charset="0"/>
                <a:cs typeface="Arial" panose="020B0604020202020204" pitchFamily="34" charset="0"/>
              </a:rPr>
              <a:t>При заражении грибными болезнями важное значение имеют возраст и фаза развития насекомого. Некоторые грибы из класса Несовершенных, как например </a:t>
            </a:r>
            <a:r>
              <a:rPr lang="ru-RU" sz="1600" b="1" i="1" dirty="0" err="1">
                <a:solidFill>
                  <a:schemeClr val="tx2"/>
                </a:solidFill>
                <a:latin typeface="Arial" panose="020B0604020202020204" pitchFamily="34" charset="0"/>
                <a:cs typeface="Arial" panose="020B0604020202020204" pitchFamily="34" charset="0"/>
              </a:rPr>
              <a:t>Beauveria</a:t>
            </a:r>
            <a:r>
              <a:rPr lang="ru-RU" sz="1600" b="1" i="1" dirty="0">
                <a:solidFill>
                  <a:schemeClr val="tx2"/>
                </a:solidFill>
                <a:latin typeface="Arial" panose="020B0604020202020204" pitchFamily="34" charset="0"/>
                <a:cs typeface="Arial" panose="020B0604020202020204" pitchFamily="34" charset="0"/>
              </a:rPr>
              <a:t>, </a:t>
            </a:r>
            <a:r>
              <a:rPr lang="ru-RU" sz="1600" b="1" i="1" dirty="0" err="1" smtClean="0">
                <a:solidFill>
                  <a:schemeClr val="tx2"/>
                </a:solidFill>
                <a:latin typeface="Arial" panose="020B0604020202020204" pitchFamily="34" charset="0"/>
                <a:cs typeface="Arial" panose="020B0604020202020204" pitchFamily="34" charset="0"/>
              </a:rPr>
              <a:t>Metarrhizium</a:t>
            </a:r>
            <a:r>
              <a:rPr lang="ru-RU" sz="1600" b="1" i="1" dirty="0" smtClean="0">
                <a:solidFill>
                  <a:schemeClr val="tx2"/>
                </a:solidFill>
                <a:latin typeface="Arial" panose="020B0604020202020204" pitchFamily="34" charset="0"/>
                <a:cs typeface="Arial" panose="020B0604020202020204" pitchFamily="34" charset="0"/>
              </a:rPr>
              <a:t>, </a:t>
            </a:r>
            <a:r>
              <a:rPr lang="ru-RU" sz="1600" dirty="0" smtClean="0">
                <a:solidFill>
                  <a:schemeClr val="tx2"/>
                </a:solidFill>
                <a:latin typeface="Arial" panose="020B0604020202020204" pitchFamily="34" charset="0"/>
                <a:cs typeface="Arial" panose="020B0604020202020204" pitchFamily="34" charset="0"/>
              </a:rPr>
              <a:t> </a:t>
            </a:r>
            <a:r>
              <a:rPr lang="ru-RU" sz="1600" dirty="0">
                <a:solidFill>
                  <a:schemeClr val="tx2"/>
                </a:solidFill>
                <a:latin typeface="Arial" panose="020B0604020202020204" pitchFamily="34" charset="0"/>
                <a:cs typeface="Arial" panose="020B0604020202020204" pitchFamily="34" charset="0"/>
              </a:rPr>
              <a:t>заражают личинок и имаго. </a:t>
            </a:r>
            <a:r>
              <a:rPr lang="ru-RU" sz="1600" dirty="0" err="1">
                <a:solidFill>
                  <a:schemeClr val="tx2"/>
                </a:solidFill>
                <a:latin typeface="Arial" panose="020B0604020202020204" pitchFamily="34" charset="0"/>
                <a:cs typeface="Arial" panose="020B0604020202020204" pitchFamily="34" charset="0"/>
              </a:rPr>
              <a:t>Энтомофторовые</a:t>
            </a:r>
            <a:r>
              <a:rPr lang="ru-RU" sz="1600" dirty="0">
                <a:solidFill>
                  <a:schemeClr val="tx2"/>
                </a:solidFill>
                <a:latin typeface="Arial" panose="020B0604020202020204" pitchFamily="34" charset="0"/>
                <a:cs typeface="Arial" panose="020B0604020202020204" pitchFamily="34" charset="0"/>
              </a:rPr>
              <a:t> грибы из класса Зигомицетов чаще заражают личинок </a:t>
            </a:r>
            <a:r>
              <a:rPr lang="ru-RU" sz="1600" b="1" dirty="0">
                <a:solidFill>
                  <a:schemeClr val="tx2"/>
                </a:solidFill>
                <a:latin typeface="Arial" panose="020B0604020202020204" pitchFamily="34" charset="0"/>
                <a:cs typeface="Arial" panose="020B0604020202020204" pitchFamily="34" charset="0"/>
              </a:rPr>
              <a:t>с тонкими покровами (совки, листовертки, пяденицы) или гусениц волосистых, но в младших возрастах (коконопряды, волнянки).</a:t>
            </a:r>
            <a:r>
              <a:rPr lang="ru-RU" sz="1600" dirty="0">
                <a:solidFill>
                  <a:schemeClr val="tx2"/>
                </a:solidFill>
                <a:latin typeface="Arial" panose="020B0604020202020204" pitchFamily="34" charset="0"/>
                <a:cs typeface="Arial" panose="020B0604020202020204" pitchFamily="34" charset="0"/>
              </a:rPr>
              <a:t> На развитие болезней в значительной степени оказывает влияние температура среды, с которой связана насыщенность воздуха парами воды. Температурный оптимум грибов различен для разных видов. Например грибы p. </a:t>
            </a:r>
            <a:r>
              <a:rPr lang="ru-RU" sz="1600" dirty="0" err="1">
                <a:solidFill>
                  <a:schemeClr val="tx2"/>
                </a:solidFill>
                <a:latin typeface="Arial" panose="020B0604020202020204" pitchFamily="34" charset="0"/>
                <a:cs typeface="Arial" panose="020B0604020202020204" pitchFamily="34" charset="0"/>
              </a:rPr>
              <a:t>Beauveria</a:t>
            </a:r>
            <a:r>
              <a:rPr lang="ru-RU" sz="1600" dirty="0">
                <a:solidFill>
                  <a:schemeClr val="tx2"/>
                </a:solidFill>
                <a:latin typeface="Arial" panose="020B0604020202020204" pitchFamily="34" charset="0"/>
                <a:cs typeface="Arial" panose="020B0604020202020204" pitchFamily="34" charset="0"/>
              </a:rPr>
              <a:t> и </a:t>
            </a:r>
            <a:r>
              <a:rPr lang="ru-RU" sz="1600" dirty="0" err="1">
                <a:solidFill>
                  <a:schemeClr val="tx2"/>
                </a:solidFill>
                <a:latin typeface="Arial" panose="020B0604020202020204" pitchFamily="34" charset="0"/>
                <a:cs typeface="Arial" panose="020B0604020202020204" pitchFamily="34" charset="0"/>
              </a:rPr>
              <a:t>Metarrhizium</a:t>
            </a:r>
            <a:r>
              <a:rPr lang="ru-RU" sz="1600" dirty="0">
                <a:solidFill>
                  <a:schemeClr val="tx2"/>
                </a:solidFill>
                <a:latin typeface="Arial" panose="020B0604020202020204" pitchFamily="34" charset="0"/>
                <a:cs typeface="Arial" panose="020B0604020202020204" pitchFamily="34" charset="0"/>
              </a:rPr>
              <a:t> лучше развиваются при +24°- +25° С, а грибы p. </a:t>
            </a:r>
            <a:r>
              <a:rPr lang="ru-RU" sz="1600" dirty="0" err="1">
                <a:solidFill>
                  <a:schemeClr val="tx2"/>
                </a:solidFill>
                <a:latin typeface="Arial" panose="020B0604020202020204" pitchFamily="34" charset="0"/>
                <a:cs typeface="Arial" panose="020B0604020202020204" pitchFamily="34" charset="0"/>
              </a:rPr>
              <a:t>Aspergillus</a:t>
            </a:r>
            <a:r>
              <a:rPr lang="ru-RU" sz="1600" dirty="0">
                <a:solidFill>
                  <a:schemeClr val="tx2"/>
                </a:solidFill>
                <a:latin typeface="Arial" panose="020B0604020202020204" pitchFamily="34" charset="0"/>
                <a:cs typeface="Arial" panose="020B0604020202020204" pitchFamily="34" charset="0"/>
              </a:rPr>
              <a:t> при +32° -+40°. в то же время некоторые несовершенные грибы (p</a:t>
            </a:r>
            <a:r>
              <a:rPr lang="ru-RU" sz="1600" dirty="0" smtClean="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Beauveria</a:t>
            </a:r>
            <a:r>
              <a:rPr lang="ru-RU" sz="1600" dirty="0">
                <a:solidFill>
                  <a:schemeClr val="tx2"/>
                </a:solidFill>
                <a:latin typeface="Arial" panose="020B0604020202020204" pitchFamily="34" charset="0"/>
                <a:cs typeface="Arial" panose="020B0604020202020204" pitchFamily="34" charset="0"/>
              </a:rPr>
              <a:t>), которые особенно часто поражают насекомых, зимующих в почве, развиваются и поражают насекомых при температурах немногим выше 0°. </a:t>
            </a:r>
          </a:p>
          <a:p>
            <a:pPr algn="just">
              <a:buFont typeface="Wingdings" panose="05000000000000000000" pitchFamily="2" charset="2"/>
              <a:buChar char="Ø"/>
            </a:pPr>
            <a:r>
              <a:rPr lang="ru-RU" sz="1600" b="1" dirty="0">
                <a:solidFill>
                  <a:schemeClr val="tx2"/>
                </a:solidFill>
                <a:latin typeface="Arial" panose="020B0604020202020204" pitchFamily="34" charset="0"/>
                <a:cs typeface="Arial" panose="020B0604020202020204" pitchFamily="34" charset="0"/>
              </a:rPr>
              <a:t>Вирулентность спор и их количество в окружающей среде является очень важным фактором, способствующим заболеванию особей популяции.</a:t>
            </a:r>
            <a:r>
              <a:rPr lang="ru-RU" sz="1600" dirty="0">
                <a:solidFill>
                  <a:schemeClr val="tx2"/>
                </a:solidFill>
                <a:latin typeface="Arial" panose="020B0604020202020204" pitchFamily="34" charset="0"/>
                <a:cs typeface="Arial" panose="020B0604020202020204" pitchFamily="34" charset="0"/>
              </a:rPr>
              <a:t> Способность спор к прорастанию быстро снижается от солнечной радиации, от сухого воздуха, от субстрата, на котором развивается гриб. Свойство субстрата имеет большое значение при производстве грибных препаратов. Споры, полученные на неспецифическом субстрате, часто не заражают насекомых, хотя по внешнему виду ничем не отличаются от вирулентных. </a:t>
            </a:r>
          </a:p>
          <a:p>
            <a:pPr algn="just">
              <a:buFont typeface="Wingdings" panose="05000000000000000000" pitchFamily="2" charset="2"/>
              <a:buChar char="Ø"/>
            </a:pPr>
            <a:r>
              <a:rPr lang="ru-RU" sz="1600" b="1" dirty="0">
                <a:solidFill>
                  <a:schemeClr val="tx2"/>
                </a:solidFill>
                <a:latin typeface="Arial" panose="020B0604020202020204" pitchFamily="34" charset="0"/>
                <a:cs typeface="Arial" panose="020B0604020202020204" pitchFamily="34" charset="0"/>
              </a:rPr>
              <a:t>Наиболее широко распространены в природе споры таких грибов, как </a:t>
            </a:r>
            <a:r>
              <a:rPr lang="ru-RU" sz="1600" b="1" i="1" dirty="0" err="1">
                <a:solidFill>
                  <a:schemeClr val="tx2"/>
                </a:solidFill>
                <a:latin typeface="Arial" panose="020B0604020202020204" pitchFamily="34" charset="0"/>
                <a:cs typeface="Arial" panose="020B0604020202020204" pitchFamily="34" charset="0"/>
              </a:rPr>
              <a:t>Beauveria</a:t>
            </a:r>
            <a:r>
              <a:rPr lang="ru-RU" sz="1600" b="1" i="1" dirty="0">
                <a:solidFill>
                  <a:schemeClr val="tx2"/>
                </a:solidFill>
                <a:latin typeface="Arial" panose="020B0604020202020204" pitchFamily="34" charset="0"/>
                <a:cs typeface="Arial" panose="020B0604020202020204" pitchFamily="34" charset="0"/>
              </a:rPr>
              <a:t> </a:t>
            </a:r>
            <a:r>
              <a:rPr lang="ru-RU" sz="1600" b="1" i="1" dirty="0" err="1" smtClean="0">
                <a:solidFill>
                  <a:schemeClr val="tx2"/>
                </a:solidFill>
                <a:latin typeface="Arial" panose="020B0604020202020204" pitchFamily="34" charset="0"/>
                <a:cs typeface="Arial" panose="020B0604020202020204" pitchFamily="34" charset="0"/>
              </a:rPr>
              <a:t>bassiana</a:t>
            </a:r>
            <a:r>
              <a:rPr lang="ru-RU" sz="1600" b="1" dirty="0">
                <a:solidFill>
                  <a:schemeClr val="tx2"/>
                </a:solidFill>
                <a:latin typeface="Arial" panose="020B0604020202020204" pitchFamily="34" charset="0"/>
                <a:cs typeface="Arial" panose="020B0604020202020204" pitchFamily="34" charset="0"/>
              </a:rPr>
              <a:t>.</a:t>
            </a:r>
            <a:r>
              <a:rPr lang="ru-RU" sz="1600" b="1" dirty="0" smtClean="0">
                <a:solidFill>
                  <a:schemeClr val="tx2"/>
                </a:solidFill>
                <a:latin typeface="Arial" panose="020B0604020202020204" pitchFamily="34" charset="0"/>
                <a:cs typeface="Arial" panose="020B0604020202020204" pitchFamily="34" charset="0"/>
              </a:rPr>
              <a:t> </a:t>
            </a:r>
            <a:r>
              <a:rPr lang="ru-RU" sz="1600" dirty="0">
                <a:solidFill>
                  <a:schemeClr val="tx2"/>
                </a:solidFill>
                <a:latin typeface="Arial" panose="020B0604020202020204" pitchFamily="34" charset="0"/>
                <a:cs typeface="Arial" panose="020B0604020202020204" pitchFamily="34" charset="0"/>
              </a:rPr>
              <a:t>Однако их концентрация может быть недостаточной, чтобы вызвать эпизоотии. Вообще единичные споры неспособны вызвать заболевание. Должна быть определенная концентрация спор на поверхности тела насекомого.</a:t>
            </a:r>
          </a:p>
          <a:p>
            <a:pPr algn="just"/>
            <a:endParaRPr lang="ru-RU" sz="1600" dirty="0">
              <a:latin typeface="Arial" panose="020B0604020202020204" pitchFamily="34" charset="0"/>
              <a:cs typeface="Arial" panose="020B0604020202020204" pitchFamily="34" charset="0"/>
            </a:endParaRPr>
          </a:p>
        </p:txBody>
      </p:sp>
      <p:pic>
        <p:nvPicPr>
          <p:cNvPr id="3" name="Рисунок 4" descr="beauveria-bassiana-250x250.jpg"/>
          <p:cNvPicPr>
            <a:picLocks noChangeAspect="1"/>
          </p:cNvPicPr>
          <p:nvPr/>
        </p:nvPicPr>
        <p:blipFill>
          <a:blip r:embed="rId2"/>
          <a:stretch>
            <a:fillRect/>
          </a:stretch>
        </p:blipFill>
        <p:spPr>
          <a:xfrm>
            <a:off x="10307645" y="1196752"/>
            <a:ext cx="1884355" cy="1853952"/>
          </a:xfrm>
          <a:prstGeom prst="ellipse">
            <a:avLst/>
          </a:prstGeom>
          <a:ln>
            <a:noFill/>
          </a:ln>
          <a:effectLst>
            <a:softEdge rad="112500"/>
          </a:effectLst>
        </p:spPr>
      </p:pic>
      <p:pic>
        <p:nvPicPr>
          <p:cNvPr id="4" name="Рисунок 6" descr="Beauveria03.jpg"/>
          <p:cNvPicPr>
            <a:picLocks noChangeAspect="1"/>
          </p:cNvPicPr>
          <p:nvPr/>
        </p:nvPicPr>
        <p:blipFill>
          <a:blip r:embed="rId3"/>
          <a:stretch>
            <a:fillRect/>
          </a:stretch>
        </p:blipFill>
        <p:spPr>
          <a:xfrm>
            <a:off x="10304664" y="4077072"/>
            <a:ext cx="1887336" cy="1781944"/>
          </a:xfrm>
          <a:prstGeom prst="ellipse">
            <a:avLst/>
          </a:prstGeom>
          <a:ln>
            <a:noFill/>
          </a:ln>
          <a:effectLst>
            <a:softEdge rad="112500"/>
          </a:effectLst>
        </p:spPr>
      </p:pic>
      <p:sp>
        <p:nvSpPr>
          <p:cNvPr id="5" name="Прямоугольник 2"/>
          <p:cNvSpPr>
            <a:spLocks noChangeArrowheads="1"/>
          </p:cNvSpPr>
          <p:nvPr/>
        </p:nvSpPr>
        <p:spPr bwMode="auto">
          <a:xfrm>
            <a:off x="767408" y="332656"/>
            <a:ext cx="78488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000" b="1" dirty="0" err="1" smtClean="0">
                <a:solidFill>
                  <a:srgbClr val="C00000"/>
                </a:solidFill>
                <a:cs typeface="Arial" panose="020B0604020202020204" pitchFamily="34" charset="0"/>
              </a:rPr>
              <a:t>Грибные</a:t>
            </a:r>
            <a:r>
              <a:rPr lang="uk-UA" altLang="ru-RU" sz="4000" b="1" dirty="0" smtClean="0">
                <a:solidFill>
                  <a:srgbClr val="C00000"/>
                </a:solidFill>
                <a:cs typeface="Arial" panose="020B0604020202020204" pitchFamily="34" charset="0"/>
              </a:rPr>
              <a:t> </a:t>
            </a:r>
            <a:r>
              <a:rPr lang="uk-UA" altLang="ru-RU" sz="4000" b="1" dirty="0" err="1" smtClean="0">
                <a:solidFill>
                  <a:srgbClr val="C00000"/>
                </a:solidFill>
                <a:cs typeface="Arial" panose="020B0604020202020204" pitchFamily="34" charset="0"/>
              </a:rPr>
              <a:t>инсектициды</a:t>
            </a:r>
            <a:endParaRPr lang="ru-RU" altLang="ru-RU" sz="4000" dirty="0">
              <a:solidFill>
                <a:srgbClr val="C00000"/>
              </a:solidFill>
              <a:cs typeface="Arial" panose="020B0604020202020204" pitchFamily="34" charset="0"/>
            </a:endParaRPr>
          </a:p>
        </p:txBody>
      </p:sp>
      <p:sp>
        <p:nvSpPr>
          <p:cNvPr id="6" name="Овал 5"/>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28</a:t>
            </a:r>
            <a:endParaRPr lang="ru-RU" dirty="0"/>
          </a:p>
        </p:txBody>
      </p:sp>
    </p:spTree>
    <p:extLst>
      <p:ext uri="{BB962C8B-B14F-4D97-AF65-F5344CB8AC3E}">
        <p14:creationId xmlns:p14="http://schemas.microsoft.com/office/powerpoint/2010/main" val="31492510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2"/>
          <p:cNvSpPr txBox="1">
            <a:spLocks/>
          </p:cNvSpPr>
          <p:nvPr/>
        </p:nvSpPr>
        <p:spPr>
          <a:xfrm>
            <a:off x="119336" y="1124744"/>
            <a:ext cx="11953328" cy="573325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3F4E85"/>
                </a:solidFill>
                <a:latin typeface="Myriad Pro"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b="0" kern="1200">
                <a:solidFill>
                  <a:srgbClr val="3F4E85"/>
                </a:solidFill>
                <a:latin typeface="Myriad Pro"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
              <a:defRPr sz="2400" b="0" kern="1200">
                <a:solidFill>
                  <a:srgbClr val="3F4E85"/>
                </a:solidFill>
                <a:latin typeface="Myriad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0" kern="1200">
                <a:solidFill>
                  <a:srgbClr val="3F4E85"/>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0" kern="1200">
                <a:solidFill>
                  <a:srgbClr val="3F4E85"/>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ru-RU" sz="2000" dirty="0" smtClean="0">
                <a:solidFill>
                  <a:schemeClr val="tx2"/>
                </a:solidFill>
                <a:latin typeface="Arial" panose="020B0604020202020204" pitchFamily="34" charset="0"/>
                <a:cs typeface="Arial" panose="020B0604020202020204" pitchFamily="34" charset="0"/>
              </a:rPr>
              <a:t>Энтомопатогенные препараты на основе микроскопических грибов вызывают у насекомых </a:t>
            </a:r>
            <a:r>
              <a:rPr lang="ru-RU" sz="2000" b="1" dirty="0" smtClean="0">
                <a:solidFill>
                  <a:srgbClr val="FF0000"/>
                </a:solidFill>
                <a:latin typeface="Arial" panose="020B0604020202020204" pitchFamily="34" charset="0"/>
                <a:cs typeface="Arial" panose="020B0604020202020204" pitchFamily="34" charset="0"/>
              </a:rPr>
              <a:t>микозы</a:t>
            </a:r>
            <a:r>
              <a:rPr lang="ru-RU" sz="2000" dirty="0" smtClean="0">
                <a:solidFill>
                  <a:srgbClr val="FF0000"/>
                </a:solidFill>
                <a:latin typeface="Arial" panose="020B0604020202020204" pitchFamily="34" charset="0"/>
                <a:cs typeface="Arial" panose="020B0604020202020204" pitchFamily="34" charset="0"/>
              </a:rPr>
              <a:t>.</a:t>
            </a:r>
            <a:r>
              <a:rPr lang="ru-RU" sz="2000" dirty="0" smtClean="0">
                <a:solidFill>
                  <a:schemeClr val="tx2"/>
                </a:solidFill>
                <a:latin typeface="Arial" panose="020B0604020202020204" pitchFamily="34" charset="0"/>
                <a:cs typeface="Arial" panose="020B0604020202020204" pitchFamily="34" charset="0"/>
              </a:rPr>
              <a:t> Грибы обладают рядом </a:t>
            </a:r>
            <a:r>
              <a:rPr lang="ru-RU" sz="2000" b="1" dirty="0" smtClean="0">
                <a:solidFill>
                  <a:srgbClr val="FF0000"/>
                </a:solidFill>
                <a:latin typeface="Arial" panose="020B0604020202020204" pitchFamily="34" charset="0"/>
                <a:cs typeface="Arial" panose="020B0604020202020204" pitchFamily="34" charset="0"/>
              </a:rPr>
              <a:t>особенностей</a:t>
            </a:r>
            <a:r>
              <a:rPr lang="ru-RU" sz="2000" dirty="0" smtClean="0">
                <a:solidFill>
                  <a:srgbClr val="FF0000"/>
                </a:solidFill>
                <a:latin typeface="Arial" panose="020B0604020202020204" pitchFamily="34" charset="0"/>
                <a:cs typeface="Arial" panose="020B0604020202020204" pitchFamily="34" charset="0"/>
              </a:rPr>
              <a:t>:</a:t>
            </a:r>
          </a:p>
          <a:p>
            <a:pPr algn="just"/>
            <a:r>
              <a:rPr lang="ru-RU" sz="2000" dirty="0" smtClean="0">
                <a:solidFill>
                  <a:schemeClr val="tx2"/>
                </a:solidFill>
                <a:latin typeface="Arial" panose="020B0604020202020204" pitchFamily="34" charset="0"/>
                <a:cs typeface="Arial" panose="020B0604020202020204" pitchFamily="34" charset="0"/>
              </a:rPr>
              <a:t>поражение происходит через кутикулу;</a:t>
            </a:r>
          </a:p>
          <a:p>
            <a:pPr algn="just"/>
            <a:r>
              <a:rPr lang="ru-RU" sz="2000" dirty="0" smtClean="0">
                <a:solidFill>
                  <a:schemeClr val="tx2"/>
                </a:solidFill>
                <a:latin typeface="Arial" panose="020B0604020202020204" pitchFamily="34" charset="0"/>
                <a:cs typeface="Arial" panose="020B0604020202020204" pitchFamily="34" charset="0"/>
              </a:rPr>
              <a:t>насекомые поражаются в фазе развития куколки и имаго;</a:t>
            </a:r>
          </a:p>
          <a:p>
            <a:pPr algn="just"/>
            <a:r>
              <a:rPr lang="ru-RU" sz="2000" dirty="0" smtClean="0">
                <a:solidFill>
                  <a:schemeClr val="tx2"/>
                </a:solidFill>
                <a:latin typeface="Arial" panose="020B0604020202020204" pitchFamily="34" charset="0"/>
                <a:cs typeface="Arial" panose="020B0604020202020204" pitchFamily="34" charset="0"/>
              </a:rPr>
              <a:t>большая скорость роста и огромная репродуктивная способность, в виде спор могут длительное время находится в природе без снижения энтомопатогенной активности;</a:t>
            </a:r>
          </a:p>
          <a:p>
            <a:pPr algn="just"/>
            <a:r>
              <a:rPr lang="ru-RU" sz="2000" dirty="0" smtClean="0">
                <a:solidFill>
                  <a:schemeClr val="tx2"/>
                </a:solidFill>
                <a:latin typeface="Arial" panose="020B0604020202020204" pitchFamily="34" charset="0"/>
                <a:cs typeface="Arial" panose="020B0604020202020204" pitchFamily="34" charset="0"/>
              </a:rPr>
              <a:t>высокая специфичность, вирулентность сильно зависит от штамма гриба.</a:t>
            </a:r>
          </a:p>
          <a:p>
            <a:pPr algn="just"/>
            <a:r>
              <a:rPr lang="ru-RU" sz="2000" dirty="0" smtClean="0">
                <a:solidFill>
                  <a:schemeClr val="tx2"/>
                </a:solidFill>
                <a:latin typeface="Arial" panose="020B0604020202020204" pitchFamily="34" charset="0"/>
                <a:cs typeface="Arial" panose="020B0604020202020204" pitchFamily="34" charset="0"/>
              </a:rPr>
              <a:t>Действие грибного препарата на насекомое начинается с проникновения споры в полость тела через кожные покровы. </a:t>
            </a:r>
          </a:p>
          <a:p>
            <a:pPr marL="0" indent="0" algn="just">
              <a:buFont typeface="Arial" panose="020B0604020202020204" pitchFamily="34" charset="0"/>
              <a:buNone/>
            </a:pPr>
            <a:r>
              <a:rPr lang="ru-RU" sz="2000" b="1" dirty="0" smtClean="0">
                <a:solidFill>
                  <a:srgbClr val="FF0000"/>
                </a:solidFill>
                <a:latin typeface="Arial" panose="020B0604020202020204" pitchFamily="34" charset="0"/>
                <a:cs typeface="Arial" panose="020B0604020202020204" pitchFamily="34" charset="0"/>
              </a:rPr>
              <a:t>Попав в тело, спора прорастает в гифу, затем разрастается мицелий, от которого отчленяются конидии. Оказавшись в теле, конидии циркулируют в </a:t>
            </a:r>
            <a:r>
              <a:rPr lang="ru-RU" sz="2000" b="1" dirty="0" err="1" smtClean="0">
                <a:solidFill>
                  <a:srgbClr val="FF0000"/>
                </a:solidFill>
                <a:latin typeface="Arial" panose="020B0604020202020204" pitchFamily="34" charset="0"/>
                <a:cs typeface="Arial" panose="020B0604020202020204" pitchFamily="34" charset="0"/>
              </a:rPr>
              <a:t>гемолимфе</a:t>
            </a:r>
            <a:r>
              <a:rPr lang="ru-RU" sz="2000" b="1" dirty="0" smtClean="0">
                <a:solidFill>
                  <a:srgbClr val="FF0000"/>
                </a:solidFill>
                <a:latin typeface="Arial" panose="020B0604020202020204" pitchFamily="34" charset="0"/>
                <a:cs typeface="Arial" panose="020B0604020202020204" pitchFamily="34" charset="0"/>
              </a:rPr>
              <a:t>. Уже на этой стадии возможно поражение насекомого вследствие выделения некоторыми штаммами значительного количества токсинов. В отсутствие токсина мицелий постепенно заполняет все тело насекомого, прежде всего поражается мышечная ткань. </a:t>
            </a:r>
            <a:r>
              <a:rPr lang="ru-RU" sz="2000" dirty="0" smtClean="0">
                <a:solidFill>
                  <a:schemeClr val="tx2"/>
                </a:solidFill>
                <a:latin typeface="Arial" panose="020B0604020202020204" pitchFamily="34" charset="0"/>
                <a:cs typeface="Arial" panose="020B0604020202020204" pitchFamily="34" charset="0"/>
              </a:rPr>
              <a:t>Рост гриба продолжается до тех пор, пока все ткани не будут разрушены. Могут образовываться </a:t>
            </a:r>
            <a:r>
              <a:rPr lang="ru-RU" sz="2000" dirty="0" err="1" smtClean="0">
                <a:solidFill>
                  <a:schemeClr val="tx2"/>
                </a:solidFill>
                <a:latin typeface="Arial" panose="020B0604020202020204" pitchFamily="34" charset="0"/>
                <a:cs typeface="Arial" panose="020B0604020202020204" pitchFamily="34" charset="0"/>
              </a:rPr>
              <a:t>конидиеносцы</a:t>
            </a:r>
            <a:r>
              <a:rPr lang="ru-RU" sz="2000" dirty="0" smtClean="0">
                <a:solidFill>
                  <a:schemeClr val="tx2"/>
                </a:solidFill>
                <a:latin typeface="Arial" panose="020B0604020202020204" pitchFamily="34" charset="0"/>
                <a:cs typeface="Arial" panose="020B0604020202020204" pitchFamily="34" charset="0"/>
              </a:rPr>
              <a:t>, прорывающие кутикулу и обволакивающие мертвую личинку.</a:t>
            </a:r>
            <a:endParaRPr lang="ru-RU" sz="2000" dirty="0">
              <a:solidFill>
                <a:schemeClr val="tx2"/>
              </a:solidFill>
              <a:latin typeface="Arial" panose="020B0604020202020204" pitchFamily="34" charset="0"/>
              <a:cs typeface="Arial" panose="020B0604020202020204" pitchFamily="34" charset="0"/>
            </a:endParaRPr>
          </a:p>
        </p:txBody>
      </p:sp>
      <p:pic>
        <p:nvPicPr>
          <p:cNvPr id="3" name="Рисунок 4" descr="Beauveria.jpg"/>
          <p:cNvPicPr>
            <a:picLocks noChangeAspect="1"/>
          </p:cNvPicPr>
          <p:nvPr/>
        </p:nvPicPr>
        <p:blipFill>
          <a:blip r:embed="rId2"/>
          <a:stretch>
            <a:fillRect/>
          </a:stretch>
        </p:blipFill>
        <p:spPr>
          <a:xfrm>
            <a:off x="10632505" y="1340768"/>
            <a:ext cx="1440160" cy="1296144"/>
          </a:xfrm>
          <a:prstGeom prst="ellipse">
            <a:avLst/>
          </a:prstGeom>
          <a:ln>
            <a:noFill/>
          </a:ln>
          <a:effectLst>
            <a:softEdge rad="112500"/>
          </a:effectLst>
        </p:spPr>
      </p:pic>
      <p:sp>
        <p:nvSpPr>
          <p:cNvPr id="4" name="Прямоугольник 2"/>
          <p:cNvSpPr>
            <a:spLocks noChangeArrowheads="1"/>
          </p:cNvSpPr>
          <p:nvPr/>
        </p:nvSpPr>
        <p:spPr bwMode="auto">
          <a:xfrm>
            <a:off x="911424" y="332656"/>
            <a:ext cx="77048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000" b="1" dirty="0" err="1" smtClean="0">
                <a:solidFill>
                  <a:srgbClr val="C00000"/>
                </a:solidFill>
                <a:cs typeface="Arial" panose="020B0604020202020204" pitchFamily="34" charset="0"/>
              </a:rPr>
              <a:t>Грибные</a:t>
            </a:r>
            <a:r>
              <a:rPr lang="uk-UA" altLang="ru-RU" sz="4000" b="1" dirty="0" smtClean="0">
                <a:solidFill>
                  <a:srgbClr val="C00000"/>
                </a:solidFill>
                <a:cs typeface="Arial" panose="020B0604020202020204" pitchFamily="34" charset="0"/>
              </a:rPr>
              <a:t> </a:t>
            </a:r>
            <a:r>
              <a:rPr lang="uk-UA" altLang="ru-RU" sz="4000" b="1" dirty="0" err="1" smtClean="0">
                <a:solidFill>
                  <a:srgbClr val="C00000"/>
                </a:solidFill>
                <a:cs typeface="Arial" panose="020B0604020202020204" pitchFamily="34" charset="0"/>
              </a:rPr>
              <a:t>инсектициды</a:t>
            </a:r>
            <a:endParaRPr lang="ru-RU" altLang="ru-RU" sz="4000" dirty="0">
              <a:solidFill>
                <a:srgbClr val="C00000"/>
              </a:solidFill>
              <a:cs typeface="Arial" panose="020B0604020202020204" pitchFamily="34" charset="0"/>
            </a:endParaRPr>
          </a:p>
        </p:txBody>
      </p:sp>
      <p:sp>
        <p:nvSpPr>
          <p:cNvPr id="5" name="Овал 4"/>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29</a:t>
            </a:r>
            <a:endParaRPr lang="ru-RU" dirty="0"/>
          </a:p>
        </p:txBody>
      </p:sp>
    </p:spTree>
    <p:extLst>
      <p:ext uri="{BB962C8B-B14F-4D97-AF65-F5344CB8AC3E}">
        <p14:creationId xmlns:p14="http://schemas.microsoft.com/office/powerpoint/2010/main" val="2779817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335360" y="1196752"/>
            <a:ext cx="11665296" cy="707886"/>
          </a:xfrm>
          <a:prstGeom prst="rect">
            <a:avLst/>
          </a:prstGeom>
          <a:solidFill>
            <a:schemeClr val="bg1">
              <a:alpha val="7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ru-RU" altLang="ru-RU" sz="2000" b="1" dirty="0">
                <a:solidFill>
                  <a:srgbClr val="C00000"/>
                </a:solidFill>
                <a:latin typeface="Arial" panose="020B0604020202020204" pitchFamily="34" charset="0"/>
                <a:cs typeface="Arial" panose="020B0604020202020204" pitchFamily="34" charset="0"/>
              </a:rPr>
              <a:t>В основе действия </a:t>
            </a:r>
            <a:r>
              <a:rPr lang="ru-RU" altLang="ru-RU" sz="2000" b="1" dirty="0" err="1">
                <a:solidFill>
                  <a:srgbClr val="C00000"/>
                </a:solidFill>
                <a:latin typeface="Arial" panose="020B0604020202020204" pitchFamily="34" charset="0"/>
                <a:cs typeface="Arial" panose="020B0604020202020204" pitchFamily="34" charset="0"/>
              </a:rPr>
              <a:t>биофунгицидов</a:t>
            </a:r>
            <a:r>
              <a:rPr lang="ru-RU" altLang="ru-RU" sz="2000" b="1" dirty="0">
                <a:solidFill>
                  <a:srgbClr val="C00000"/>
                </a:solidFill>
                <a:latin typeface="Arial" panose="020B0604020202020204" pitchFamily="34" charset="0"/>
                <a:cs typeface="Arial" panose="020B0604020202020204" pitchFamily="34" charset="0"/>
              </a:rPr>
              <a:t> лежит явление </a:t>
            </a:r>
            <a:r>
              <a:rPr lang="ru-RU" altLang="ru-RU" sz="2000" b="1" u="sng" dirty="0">
                <a:solidFill>
                  <a:srgbClr val="FF0000"/>
                </a:solidFill>
                <a:latin typeface="Arial" panose="020B0604020202020204" pitchFamily="34" charset="0"/>
                <a:cs typeface="Arial" panose="020B0604020202020204" pitchFamily="34" charset="0"/>
              </a:rPr>
              <a:t>АНТАГОНИЗМА</a:t>
            </a:r>
            <a:r>
              <a:rPr lang="ru-RU" altLang="ru-RU" sz="2000" b="1" dirty="0">
                <a:solidFill>
                  <a:srgbClr val="00B0F0"/>
                </a:solidFill>
                <a:latin typeface="Arial" panose="020B0604020202020204" pitchFamily="34" charset="0"/>
                <a:cs typeface="Arial" panose="020B0604020202020204" pitchFamily="34" charset="0"/>
              </a:rPr>
              <a:t> </a:t>
            </a:r>
            <a:r>
              <a:rPr lang="ru-RU" altLang="ru-RU" sz="2000" b="1" dirty="0">
                <a:latin typeface="Arial" panose="020B0604020202020204" pitchFamily="34" charset="0"/>
                <a:cs typeface="Arial" panose="020B0604020202020204" pitchFamily="34" charset="0"/>
              </a:rPr>
              <a:t>( </a:t>
            </a:r>
            <a:r>
              <a:rPr lang="ru-RU" altLang="ru-RU" sz="2000" b="1" i="1" dirty="0" err="1">
                <a:latin typeface="Arial" panose="020B0604020202020204" pitchFamily="34" charset="0"/>
                <a:cs typeface="Arial" panose="020B0604020202020204" pitchFamily="34" charset="0"/>
              </a:rPr>
              <a:t>др.греч</a:t>
            </a:r>
            <a:r>
              <a:rPr lang="ru-RU" altLang="ru-RU" sz="2000" b="1" i="1" dirty="0">
                <a:latin typeface="Arial" panose="020B0604020202020204" pitchFamily="34" charset="0"/>
                <a:cs typeface="Arial" panose="020B0604020202020204" pitchFamily="34" charset="0"/>
              </a:rPr>
              <a:t>.</a:t>
            </a:r>
            <a:r>
              <a:rPr lang="ru-RU" altLang="ru-RU" sz="2000" b="1" dirty="0">
                <a:latin typeface="Arial" panose="020B0604020202020204" pitchFamily="34" charset="0"/>
                <a:cs typeface="Arial" panose="020B0604020202020204" pitchFamily="34" charset="0"/>
              </a:rPr>
              <a:t> «соревнование, соперничество» </a:t>
            </a:r>
            <a:r>
              <a:rPr lang="ru-RU" altLang="ru-RU" sz="2000" b="1" dirty="0" smtClean="0">
                <a:latin typeface="Arial" panose="020B0604020202020204" pitchFamily="34" charset="0"/>
                <a:cs typeface="Arial" panose="020B0604020202020204" pitchFamily="34" charset="0"/>
              </a:rPr>
              <a:t>+ «</a:t>
            </a:r>
            <a:r>
              <a:rPr lang="ru-RU" altLang="ru-RU" sz="2000" b="1" dirty="0">
                <a:latin typeface="Arial" panose="020B0604020202020204" pitchFamily="34" charset="0"/>
                <a:cs typeface="Arial" panose="020B0604020202020204" pitchFamily="34" charset="0"/>
              </a:rPr>
              <a:t>спор, борьба»)</a:t>
            </a:r>
          </a:p>
        </p:txBody>
      </p:sp>
      <p:sp>
        <p:nvSpPr>
          <p:cNvPr id="4" name="TextBox 7"/>
          <p:cNvSpPr txBox="1">
            <a:spLocks noChangeArrowheads="1"/>
          </p:cNvSpPr>
          <p:nvPr/>
        </p:nvSpPr>
        <p:spPr bwMode="auto">
          <a:xfrm>
            <a:off x="331256" y="1867801"/>
            <a:ext cx="11669399" cy="1477328"/>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ru-RU" altLang="ru-RU" b="1" dirty="0">
                <a:solidFill>
                  <a:srgbClr val="660066"/>
                </a:solidFill>
                <a:latin typeface="Arial" panose="020B0604020202020204" pitchFamily="34" charset="0"/>
                <a:cs typeface="Arial" panose="020B0604020202020204" pitchFamily="34" charset="0"/>
              </a:rPr>
              <a:t>АНТАГОНИЗМ</a:t>
            </a:r>
            <a:r>
              <a:rPr lang="ru-RU" altLang="ru-RU" dirty="0">
                <a:latin typeface="Arial" panose="020B0604020202020204" pitchFamily="34" charset="0"/>
                <a:cs typeface="Arial" panose="020B0604020202020204" pitchFamily="34" charset="0"/>
              </a:rPr>
              <a:t> - одни организмы могут препятствовать размножению и активности других организмов</a:t>
            </a:r>
          </a:p>
          <a:p>
            <a:pPr algn="just" eaLnBrk="1" hangingPunct="1">
              <a:buFont typeface="Wingdings" panose="05000000000000000000" pitchFamily="2" charset="2"/>
              <a:buChar char="ü"/>
            </a:pPr>
            <a:r>
              <a:rPr lang="ru-RU" altLang="ru-RU" b="1" dirty="0">
                <a:latin typeface="Arial" panose="020B0604020202020204" pitchFamily="34" charset="0"/>
                <a:cs typeface="Arial" panose="020B0604020202020204" pitchFamily="34" charset="0"/>
              </a:rPr>
              <a:t>конкуренция за источники питания</a:t>
            </a:r>
          </a:p>
          <a:p>
            <a:pPr algn="just" eaLnBrk="1" hangingPunct="1">
              <a:buFont typeface="Wingdings" panose="05000000000000000000" pitchFamily="2" charset="2"/>
              <a:buChar char="ü"/>
            </a:pPr>
            <a:r>
              <a:rPr lang="ru-RU" altLang="ru-RU" b="1" dirty="0">
                <a:latin typeface="Arial" panose="020B0604020202020204" pitchFamily="34" charset="0"/>
                <a:cs typeface="Arial" panose="020B0604020202020204" pitchFamily="34" charset="0"/>
              </a:rPr>
              <a:t>выделение антибиотиков и токсинов</a:t>
            </a:r>
          </a:p>
          <a:p>
            <a:pPr algn="just" eaLnBrk="1" hangingPunct="1">
              <a:buFont typeface="Wingdings" panose="05000000000000000000" pitchFamily="2" charset="2"/>
              <a:buChar char="ü"/>
            </a:pPr>
            <a:r>
              <a:rPr lang="ru-RU" altLang="ru-RU" b="1" dirty="0">
                <a:latin typeface="Arial" panose="020B0604020202020204" pitchFamily="34" charset="0"/>
                <a:cs typeface="Arial" panose="020B0604020202020204" pitchFamily="34" charset="0"/>
              </a:rPr>
              <a:t>лизис (разрушение)</a:t>
            </a:r>
          </a:p>
          <a:p>
            <a:pPr algn="just" eaLnBrk="1" hangingPunct="1">
              <a:buFont typeface="Wingdings" panose="05000000000000000000" pitchFamily="2" charset="2"/>
              <a:buChar char="ü"/>
            </a:pPr>
            <a:r>
              <a:rPr lang="ru-RU" altLang="ru-RU" b="1" dirty="0">
                <a:latin typeface="Arial" panose="020B0604020202020204" pitchFamily="34" charset="0"/>
                <a:cs typeface="Arial" panose="020B0604020202020204" pitchFamily="34" charset="0"/>
              </a:rPr>
              <a:t>паразитизм, </a:t>
            </a:r>
            <a:r>
              <a:rPr lang="ru-RU" altLang="ru-RU" b="1" dirty="0" err="1">
                <a:latin typeface="Arial" panose="020B0604020202020204" pitchFamily="34" charset="0"/>
                <a:cs typeface="Arial" panose="020B0604020202020204" pitchFamily="34" charset="0"/>
              </a:rPr>
              <a:t>гиперпаразитизм</a:t>
            </a:r>
            <a:endParaRPr lang="ru-RU" altLang="ru-RU" dirty="0">
              <a:latin typeface="Arial" panose="020B0604020202020204" pitchFamily="34" charset="0"/>
              <a:cs typeface="Arial" panose="020B0604020202020204" pitchFamily="34" charset="0"/>
            </a:endParaRPr>
          </a:p>
        </p:txBody>
      </p:sp>
      <p:sp>
        <p:nvSpPr>
          <p:cNvPr id="5" name="Заголовок 1"/>
          <p:cNvSpPr txBox="1">
            <a:spLocks/>
          </p:cNvSpPr>
          <p:nvPr/>
        </p:nvSpPr>
        <p:spPr>
          <a:xfrm>
            <a:off x="1487488" y="3568038"/>
            <a:ext cx="8528861" cy="588963"/>
          </a:xfrm>
          <a:prstGeom prst="rect">
            <a:avLst/>
          </a:prstGeom>
          <a:solidFill>
            <a:srgbClr val="F8FC42">
              <a:alpha val="47842"/>
            </a:srgbClr>
          </a:solidFill>
        </p:spPr>
        <p:txBody>
          <a:bodyPr/>
          <a:lstStyle>
            <a:lvl1pPr algn="l" defTabSz="914400" rtl="0" eaLnBrk="1" latinLnBrk="0" hangingPunct="1">
              <a:spcBef>
                <a:spcPct val="0"/>
              </a:spcBef>
              <a:buNone/>
              <a:defRPr sz="3600" b="1" kern="1200">
                <a:solidFill>
                  <a:srgbClr val="3F4E85"/>
                </a:solidFill>
                <a:latin typeface="Myriad Pro" pitchFamily="34" charset="0"/>
                <a:ea typeface="+mj-ea"/>
                <a:cs typeface="+mj-cs"/>
              </a:defRPr>
            </a:lvl1pPr>
          </a:lstStyle>
          <a:p>
            <a:pPr algn="ctr"/>
            <a:r>
              <a:rPr lang="ru-RU" altLang="ru-RU" sz="1800" dirty="0" smtClean="0">
                <a:solidFill>
                  <a:srgbClr val="FF0000"/>
                </a:solidFill>
              </a:rPr>
              <a:t>МИКРОБИОЛОГИЧЕСКИЕ ПРЕПАРАТЫ </a:t>
            </a:r>
            <a:br>
              <a:rPr lang="ru-RU" altLang="ru-RU" sz="1800" dirty="0" smtClean="0">
                <a:solidFill>
                  <a:srgbClr val="FF0000"/>
                </a:solidFill>
              </a:rPr>
            </a:br>
            <a:r>
              <a:rPr lang="ru-RU" altLang="ru-RU" sz="1800" dirty="0" smtClean="0">
                <a:solidFill>
                  <a:srgbClr val="FF0000"/>
                </a:solidFill>
              </a:rPr>
              <a:t>ДЛЯ ЗАЩИТЫ РАСТЕНИЙ ОТ БОЛЕЗНЕЙ (БИОФУНГИЦИДЫ)</a:t>
            </a:r>
          </a:p>
        </p:txBody>
      </p:sp>
      <p:sp>
        <p:nvSpPr>
          <p:cNvPr id="6" name="TextBox 5"/>
          <p:cNvSpPr txBox="1"/>
          <p:nvPr/>
        </p:nvSpPr>
        <p:spPr>
          <a:xfrm>
            <a:off x="331256" y="4388731"/>
            <a:ext cx="3557587" cy="1477328"/>
          </a:xfrm>
          <a:prstGeom prst="rect">
            <a:avLst/>
          </a:prstGeom>
          <a:solidFill>
            <a:schemeClr val="bg1"/>
          </a:solidFill>
          <a:effectLst>
            <a:outerShdw blurRad="50800" dist="38100" dir="8100000" algn="tr" rotWithShape="0">
              <a:prstClr val="black">
                <a:alpha val="40000"/>
              </a:prstClr>
            </a:outerShdw>
          </a:effectLst>
        </p:spPr>
        <p:txBody>
          <a:bodyPr>
            <a:spAutoFit/>
          </a:bodyPr>
          <a:lstStyle/>
          <a:p>
            <a:pPr algn="ctr" eaLnBrk="1" fontAlgn="auto" hangingPunct="1">
              <a:spcBef>
                <a:spcPts val="0"/>
              </a:spcBef>
              <a:spcAft>
                <a:spcPts val="0"/>
              </a:spcAft>
              <a:defRPr/>
            </a:pPr>
            <a:r>
              <a:rPr lang="ru-RU" b="1" dirty="0">
                <a:solidFill>
                  <a:srgbClr val="FF0066"/>
                </a:solidFill>
                <a:effectLst>
                  <a:outerShdw blurRad="38100" dist="38100" dir="2700000" algn="tl">
                    <a:srgbClr val="000000">
                      <a:alpha val="43137"/>
                    </a:srgbClr>
                  </a:outerShdw>
                </a:effectLst>
                <a:latin typeface="+mn-lt"/>
              </a:rPr>
              <a:t>БАКТЕРИАЛЬНЫЕ</a:t>
            </a:r>
          </a:p>
          <a:p>
            <a:pPr algn="ctr" eaLnBrk="1" fontAlgn="auto" hangingPunct="1">
              <a:spcBef>
                <a:spcPts val="0"/>
              </a:spcBef>
              <a:spcAft>
                <a:spcPts val="0"/>
              </a:spcAft>
              <a:defRPr/>
            </a:pPr>
            <a:r>
              <a:rPr lang="ru-RU" b="1" dirty="0">
                <a:latin typeface="+mn-lt"/>
              </a:rPr>
              <a:t>(на основе </a:t>
            </a:r>
            <a:r>
              <a:rPr lang="ru-RU" b="1" dirty="0">
                <a:effectLst>
                  <a:outerShdw blurRad="38100" dist="38100" dir="2700000" algn="tl">
                    <a:srgbClr val="000000">
                      <a:alpha val="43137"/>
                    </a:srgbClr>
                  </a:outerShdw>
                </a:effectLst>
                <a:latin typeface="+mn-lt"/>
              </a:rPr>
              <a:t>бактерий</a:t>
            </a:r>
            <a:r>
              <a:rPr lang="ru-RU" b="1" dirty="0">
                <a:latin typeface="+mn-lt"/>
              </a:rPr>
              <a:t>-антагонистов)</a:t>
            </a:r>
          </a:p>
          <a:p>
            <a:pPr algn="ctr" eaLnBrk="1" fontAlgn="auto" hangingPunct="1">
              <a:spcBef>
                <a:spcPts val="0"/>
              </a:spcBef>
              <a:spcAft>
                <a:spcPts val="0"/>
              </a:spcAft>
              <a:defRPr/>
            </a:pPr>
            <a:r>
              <a:rPr lang="ru-RU" b="1" i="1" dirty="0" smtClean="0">
                <a:solidFill>
                  <a:srgbClr val="0070C0"/>
                </a:solidFill>
                <a:latin typeface="+mn-lt"/>
              </a:rPr>
              <a:t>БМ*</a:t>
            </a:r>
            <a:r>
              <a:rPr lang="en-US" b="1" i="1" dirty="0" smtClean="0">
                <a:solidFill>
                  <a:srgbClr val="0070C0"/>
                </a:solidFill>
                <a:latin typeface="+mn-lt"/>
              </a:rPr>
              <a:t>Pseudomonas </a:t>
            </a:r>
            <a:r>
              <a:rPr lang="en-US" b="1" i="1" dirty="0" err="1" smtClean="0">
                <a:solidFill>
                  <a:srgbClr val="0070C0"/>
                </a:solidFill>
                <a:latin typeface="+mn-lt"/>
              </a:rPr>
              <a:t>aureofaciens</a:t>
            </a:r>
            <a:r>
              <a:rPr lang="en-US" b="1" i="1" dirty="0" smtClean="0">
                <a:solidFill>
                  <a:srgbClr val="0070C0"/>
                </a:solidFill>
                <a:latin typeface="+mn-lt"/>
              </a:rPr>
              <a:t> PA 19 </a:t>
            </a:r>
            <a:r>
              <a:rPr lang="ru-RU" b="1" i="1" dirty="0" smtClean="0">
                <a:solidFill>
                  <a:srgbClr val="0070C0"/>
                </a:solidFill>
                <a:latin typeface="+mn-lt"/>
              </a:rPr>
              <a:t>ж, </a:t>
            </a:r>
            <a:r>
              <a:rPr lang="ru-RU" b="1" i="1" dirty="0">
                <a:solidFill>
                  <a:srgbClr val="0070C0"/>
                </a:solidFill>
                <a:latin typeface="+mn-lt"/>
              </a:rPr>
              <a:t>Ф</a:t>
            </a:r>
            <a:r>
              <a:rPr lang="en-US" b="1" i="1" dirty="0" err="1">
                <a:solidFill>
                  <a:srgbClr val="0070C0"/>
                </a:solidFill>
                <a:latin typeface="+mn-lt"/>
              </a:rPr>
              <a:t>i</a:t>
            </a:r>
            <a:r>
              <a:rPr lang="ru-RU" b="1" i="1" dirty="0" err="1" smtClean="0">
                <a:solidFill>
                  <a:srgbClr val="0070C0"/>
                </a:solidFill>
                <a:latin typeface="+mn-lt"/>
              </a:rPr>
              <a:t>тоДок</a:t>
            </a:r>
            <a:r>
              <a:rPr lang="ru-RU" b="1" i="1" dirty="0" smtClean="0">
                <a:solidFill>
                  <a:srgbClr val="0070C0"/>
                </a:solidFill>
                <a:latin typeface="+mn-lt"/>
              </a:rPr>
              <a:t> </a:t>
            </a:r>
            <a:r>
              <a:rPr lang="en-US" b="1" i="1" dirty="0" smtClean="0">
                <a:solidFill>
                  <a:srgbClr val="0070C0"/>
                </a:solidFill>
                <a:latin typeface="+mn-lt"/>
              </a:rPr>
              <a:t>BS26,</a:t>
            </a:r>
            <a:r>
              <a:rPr lang="ru-RU" b="1" i="1" dirty="0" smtClean="0">
                <a:solidFill>
                  <a:srgbClr val="0070C0"/>
                </a:solidFill>
                <a:latin typeface="+mn-lt"/>
              </a:rPr>
              <a:t>ж</a:t>
            </a:r>
            <a:endParaRPr lang="ru-RU" b="1" dirty="0">
              <a:latin typeface="+mn-lt"/>
            </a:endParaRPr>
          </a:p>
        </p:txBody>
      </p:sp>
      <p:sp>
        <p:nvSpPr>
          <p:cNvPr id="7" name="TextBox 6"/>
          <p:cNvSpPr txBox="1"/>
          <p:nvPr/>
        </p:nvSpPr>
        <p:spPr>
          <a:xfrm>
            <a:off x="6444556" y="4376825"/>
            <a:ext cx="3571793" cy="923330"/>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gn="ctr" eaLnBrk="1" fontAlgn="auto" hangingPunct="1">
              <a:spcBef>
                <a:spcPts val="0"/>
              </a:spcBef>
              <a:spcAft>
                <a:spcPts val="0"/>
              </a:spcAft>
              <a:defRPr/>
            </a:pPr>
            <a:r>
              <a:rPr lang="ru-RU" b="1" dirty="0">
                <a:solidFill>
                  <a:srgbClr val="FF0066"/>
                </a:solidFill>
                <a:effectLst>
                  <a:outerShdw blurRad="38100" dist="38100" dir="2700000" algn="tl">
                    <a:srgbClr val="000000">
                      <a:alpha val="43137"/>
                    </a:srgbClr>
                  </a:outerShdw>
                </a:effectLst>
                <a:latin typeface="+mn-lt"/>
              </a:rPr>
              <a:t>ГРИБНЫЕ</a:t>
            </a:r>
          </a:p>
          <a:p>
            <a:pPr algn="ctr" eaLnBrk="1" fontAlgn="auto" hangingPunct="1">
              <a:spcBef>
                <a:spcPts val="0"/>
              </a:spcBef>
              <a:spcAft>
                <a:spcPts val="0"/>
              </a:spcAft>
              <a:defRPr/>
            </a:pPr>
            <a:r>
              <a:rPr lang="ru-RU" b="1" dirty="0">
                <a:latin typeface="+mn-lt"/>
              </a:rPr>
              <a:t>(на основе </a:t>
            </a:r>
            <a:r>
              <a:rPr lang="ru-RU" b="1" dirty="0">
                <a:effectLst>
                  <a:outerShdw blurRad="38100" dist="38100" dir="2700000" algn="tl">
                    <a:srgbClr val="000000">
                      <a:alpha val="43137"/>
                    </a:srgbClr>
                  </a:outerShdw>
                </a:effectLst>
                <a:latin typeface="+mn-lt"/>
              </a:rPr>
              <a:t>грибов</a:t>
            </a:r>
            <a:r>
              <a:rPr lang="ru-RU" b="1" dirty="0">
                <a:latin typeface="+mn-lt"/>
              </a:rPr>
              <a:t>-антагонистов)</a:t>
            </a:r>
          </a:p>
          <a:p>
            <a:pPr algn="ctr" eaLnBrk="1" fontAlgn="auto" hangingPunct="1">
              <a:spcBef>
                <a:spcPts val="0"/>
              </a:spcBef>
              <a:spcAft>
                <a:spcPts val="0"/>
              </a:spcAft>
              <a:defRPr/>
            </a:pPr>
            <a:r>
              <a:rPr lang="en-US" b="1" i="1" dirty="0" smtClean="0">
                <a:solidFill>
                  <a:srgbClr val="0070C0"/>
                </a:solidFill>
                <a:latin typeface="+mn-lt"/>
              </a:rPr>
              <a:t> </a:t>
            </a:r>
            <a:r>
              <a:rPr lang="en-US" b="1" i="1" dirty="0">
                <a:solidFill>
                  <a:srgbClr val="0070C0"/>
                </a:solidFill>
                <a:latin typeface="+mn-lt"/>
              </a:rPr>
              <a:t>(</a:t>
            </a:r>
            <a:r>
              <a:rPr lang="ru-RU" b="1" i="1" dirty="0" err="1" smtClean="0">
                <a:solidFill>
                  <a:srgbClr val="0070C0"/>
                </a:solidFill>
                <a:latin typeface="+mn-lt"/>
              </a:rPr>
              <a:t>Триходерм</a:t>
            </a:r>
            <a:r>
              <a:rPr lang="ru-RU" b="1" i="1" dirty="0" err="1" smtClean="0">
                <a:solidFill>
                  <a:srgbClr val="0070C0"/>
                </a:solidFill>
              </a:rPr>
              <a:t>и</a:t>
            </a:r>
            <a:r>
              <a:rPr lang="ru-RU" b="1" i="1" dirty="0" err="1" smtClean="0">
                <a:solidFill>
                  <a:srgbClr val="0070C0"/>
                </a:solidFill>
                <a:latin typeface="+mn-lt"/>
              </a:rPr>
              <a:t>н</a:t>
            </a:r>
            <a:r>
              <a:rPr lang="ru-RU" b="1" i="1" dirty="0" smtClean="0">
                <a:solidFill>
                  <a:srgbClr val="0070C0"/>
                </a:solidFill>
                <a:latin typeface="+mn-lt"/>
              </a:rPr>
              <a:t> ТН82,с.п)</a:t>
            </a:r>
            <a:endParaRPr lang="ru-RU" b="1" i="1" dirty="0">
              <a:solidFill>
                <a:srgbClr val="0070C0"/>
              </a:solidFill>
              <a:latin typeface="+mn-lt"/>
            </a:endParaRPr>
          </a:p>
        </p:txBody>
      </p:sp>
      <p:sp>
        <p:nvSpPr>
          <p:cNvPr id="8" name="TextBox 6"/>
          <p:cNvSpPr txBox="1">
            <a:spLocks noChangeArrowheads="1"/>
          </p:cNvSpPr>
          <p:nvPr/>
        </p:nvSpPr>
        <p:spPr bwMode="auto">
          <a:xfrm>
            <a:off x="767409" y="5826358"/>
            <a:ext cx="10585176" cy="923330"/>
          </a:xfrm>
          <a:prstGeom prst="rect">
            <a:avLst/>
          </a:prstGeom>
          <a:solidFill>
            <a:schemeClr val="bg1">
              <a:alpha val="56078"/>
            </a:schemeClr>
          </a:solidFill>
          <a:ln>
            <a:noFill/>
          </a:ln>
          <a:effectLst>
            <a:outerShdw blurRad="63500" dist="406400" dir="3420000" sx="77000" sy="77000" algn="ctr" rotWithShape="0">
              <a:schemeClr val="bg1">
                <a:alpha val="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ru-RU" altLang="ru-RU" sz="1800" dirty="0" smtClean="0">
                <a:latin typeface="Arial" panose="020B0604020202020204" pitchFamily="34" charset="0"/>
                <a:cs typeface="Arial" panose="020B0604020202020204" pitchFamily="34" charset="0"/>
              </a:rPr>
              <a:t>В основе микробиологических препаратов – штаммы микроорганизмов </a:t>
            </a:r>
          </a:p>
          <a:p>
            <a:pPr algn="ctr" eaLnBrk="1" hangingPunct="1">
              <a:lnSpc>
                <a:spcPct val="100000"/>
              </a:lnSpc>
              <a:spcBef>
                <a:spcPct val="0"/>
              </a:spcBef>
              <a:buFontTx/>
              <a:buNone/>
              <a:defRPr/>
            </a:pPr>
            <a:r>
              <a:rPr lang="ru-RU" altLang="ru-RU" sz="1800" b="1" u="sng" dirty="0" smtClean="0">
                <a:solidFill>
                  <a:srgbClr val="C00000"/>
                </a:solidFill>
                <a:latin typeface="Arial" panose="020B0604020202020204" pitchFamily="34" charset="0"/>
                <a:cs typeface="Arial" panose="020B0604020202020204" pitchFamily="34" charset="0"/>
              </a:rPr>
              <a:t>с заданными контролируемыми свойствами</a:t>
            </a:r>
            <a:r>
              <a:rPr lang="ru-RU" altLang="ru-RU" sz="1800" dirty="0" smtClean="0">
                <a:latin typeface="Arial" panose="020B0604020202020204" pitchFamily="34" charset="0"/>
                <a:cs typeface="Arial" panose="020B0604020202020204" pitchFamily="34" charset="0"/>
              </a:rPr>
              <a:t> (высокой биологической активностью и безопасностью для человека, животных, полезных насекомых, почвы, растений)</a:t>
            </a:r>
          </a:p>
        </p:txBody>
      </p:sp>
      <p:sp>
        <p:nvSpPr>
          <p:cNvPr id="9" name="TextBox 1"/>
          <p:cNvSpPr txBox="1">
            <a:spLocks noChangeArrowheads="1"/>
          </p:cNvSpPr>
          <p:nvPr/>
        </p:nvSpPr>
        <p:spPr bwMode="auto">
          <a:xfrm>
            <a:off x="119336" y="188640"/>
            <a:ext cx="8424935" cy="83099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ru-RU" altLang="ru-RU" sz="2400" b="1" dirty="0">
                <a:solidFill>
                  <a:srgbClr val="C00000"/>
                </a:solidFill>
                <a:latin typeface="Arial" panose="020B0604020202020204" pitchFamily="34" charset="0"/>
                <a:cs typeface="Arial" panose="020B0604020202020204" pitchFamily="34" charset="0"/>
              </a:rPr>
              <a:t>МИКРОБИОЛОГИЧЕСКИЕ ПРЕПАРАТЫ </a:t>
            </a:r>
          </a:p>
          <a:p>
            <a:pPr algn="ctr" eaLnBrk="1" hangingPunct="1"/>
            <a:r>
              <a:rPr lang="ru-RU" altLang="ru-RU" sz="2400" b="1" dirty="0">
                <a:solidFill>
                  <a:srgbClr val="C00000"/>
                </a:solidFill>
                <a:latin typeface="Arial" panose="020B0604020202020204" pitchFamily="34" charset="0"/>
                <a:cs typeface="Arial" panose="020B0604020202020204" pitchFamily="34" charset="0"/>
              </a:rPr>
              <a:t>для защиты растений от болезней (</a:t>
            </a:r>
            <a:r>
              <a:rPr lang="en-US" altLang="ru-RU" sz="2400" b="1" dirty="0">
                <a:solidFill>
                  <a:srgbClr val="C00000"/>
                </a:solidFill>
                <a:latin typeface="Arial" panose="020B0604020202020204" pitchFamily="34" charset="0"/>
                <a:cs typeface="Arial" panose="020B0604020202020204" pitchFamily="34" charset="0"/>
              </a:rPr>
              <a:t>“</a:t>
            </a:r>
            <a:r>
              <a:rPr lang="ru-RU" altLang="ru-RU" sz="2400" b="1" dirty="0" err="1">
                <a:solidFill>
                  <a:srgbClr val="C00000"/>
                </a:solidFill>
                <a:latin typeface="Arial" panose="020B0604020202020204" pitchFamily="34" charset="0"/>
                <a:cs typeface="Arial" panose="020B0604020202020204" pitchFamily="34" charset="0"/>
              </a:rPr>
              <a:t>биофунгициды</a:t>
            </a:r>
            <a:r>
              <a:rPr lang="en-US" altLang="ru-RU" sz="2400" b="1" dirty="0">
                <a:solidFill>
                  <a:srgbClr val="C00000"/>
                </a:solidFill>
                <a:latin typeface="Arial" panose="020B0604020202020204" pitchFamily="34" charset="0"/>
                <a:cs typeface="Arial" panose="020B0604020202020204" pitchFamily="34" charset="0"/>
              </a:rPr>
              <a:t>”</a:t>
            </a:r>
            <a:r>
              <a:rPr lang="ru-RU" altLang="ru-RU" sz="2400" b="1" dirty="0">
                <a:solidFill>
                  <a:srgbClr val="C00000"/>
                </a:solidFill>
                <a:latin typeface="Arial" panose="020B0604020202020204" pitchFamily="34" charset="0"/>
                <a:cs typeface="Arial" panose="020B0604020202020204" pitchFamily="34" charset="0"/>
              </a:rPr>
              <a:t>)</a:t>
            </a:r>
          </a:p>
        </p:txBody>
      </p:sp>
      <p:sp>
        <p:nvSpPr>
          <p:cNvPr id="10" name="Овал 9"/>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3</a:t>
            </a:r>
            <a:endParaRPr lang="ru-RU" dirty="0"/>
          </a:p>
        </p:txBody>
      </p:sp>
    </p:spTree>
    <p:extLst>
      <p:ext uri="{BB962C8B-B14F-4D97-AF65-F5344CB8AC3E}">
        <p14:creationId xmlns:p14="http://schemas.microsoft.com/office/powerpoint/2010/main" val="15370695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2"/>
          <p:cNvSpPr>
            <a:spLocks noChangeArrowheads="1"/>
          </p:cNvSpPr>
          <p:nvPr/>
        </p:nvSpPr>
        <p:spPr bwMode="auto">
          <a:xfrm>
            <a:off x="1271464" y="260648"/>
            <a:ext cx="82809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000" b="1" dirty="0" err="1" smtClean="0">
                <a:solidFill>
                  <a:srgbClr val="C00000"/>
                </a:solidFill>
                <a:cs typeface="Arial" panose="020B0604020202020204" pitchFamily="34" charset="0"/>
              </a:rPr>
              <a:t>Грибные</a:t>
            </a:r>
            <a:r>
              <a:rPr lang="uk-UA" altLang="ru-RU" sz="4000" b="1" dirty="0" smtClean="0">
                <a:solidFill>
                  <a:srgbClr val="C00000"/>
                </a:solidFill>
                <a:cs typeface="Arial" panose="020B0604020202020204" pitchFamily="34" charset="0"/>
              </a:rPr>
              <a:t> </a:t>
            </a:r>
            <a:r>
              <a:rPr lang="uk-UA" altLang="ru-RU" sz="4000" b="1" dirty="0" err="1" smtClean="0">
                <a:solidFill>
                  <a:srgbClr val="C00000"/>
                </a:solidFill>
                <a:cs typeface="Arial" panose="020B0604020202020204" pitchFamily="34" charset="0"/>
              </a:rPr>
              <a:t>инсектициды</a:t>
            </a:r>
            <a:endParaRPr lang="ru-RU" altLang="ru-RU" sz="4000" dirty="0">
              <a:solidFill>
                <a:srgbClr val="C00000"/>
              </a:solidFill>
              <a:cs typeface="Arial" panose="020B0604020202020204" pitchFamily="34" charset="0"/>
            </a:endParaRPr>
          </a:p>
        </p:txBody>
      </p:sp>
      <p:sp>
        <p:nvSpPr>
          <p:cNvPr id="4" name="Блок-схема: альтернативный процесс 3"/>
          <p:cNvSpPr/>
          <p:nvPr/>
        </p:nvSpPr>
        <p:spPr>
          <a:xfrm>
            <a:off x="1343472" y="1916832"/>
            <a:ext cx="2376264" cy="100811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latin typeface="Arial" panose="020B0604020202020204" pitchFamily="34" charset="0"/>
                <a:cs typeface="Arial" panose="020B0604020202020204" pitchFamily="34" charset="0"/>
              </a:rPr>
              <a:t>Почвенные</a:t>
            </a:r>
            <a:endParaRPr lang="ru-RU" sz="2800" dirty="0">
              <a:latin typeface="Arial" panose="020B0604020202020204" pitchFamily="34" charset="0"/>
              <a:cs typeface="Arial" panose="020B0604020202020204" pitchFamily="34" charset="0"/>
            </a:endParaRPr>
          </a:p>
        </p:txBody>
      </p:sp>
      <p:sp>
        <p:nvSpPr>
          <p:cNvPr id="5" name="Блок-схема: альтернативный процесс 4"/>
          <p:cNvSpPr/>
          <p:nvPr/>
        </p:nvSpPr>
        <p:spPr>
          <a:xfrm>
            <a:off x="7464152" y="1916832"/>
            <a:ext cx="2808312" cy="100811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latin typeface="Arial" panose="020B0604020202020204" pitchFamily="34" charset="0"/>
                <a:cs typeface="Arial" panose="020B0604020202020204" pitchFamily="34" charset="0"/>
              </a:rPr>
              <a:t>По вегетации</a:t>
            </a:r>
            <a:endParaRPr lang="ru-RU" sz="2800" dirty="0">
              <a:latin typeface="Arial" panose="020B0604020202020204" pitchFamily="34" charset="0"/>
              <a:cs typeface="Arial" panose="020B0604020202020204" pitchFamily="34" charset="0"/>
            </a:endParaRPr>
          </a:p>
        </p:txBody>
      </p:sp>
      <p:sp>
        <p:nvSpPr>
          <p:cNvPr id="6" name="Скругленный прямоугольник 5"/>
          <p:cNvSpPr/>
          <p:nvPr/>
        </p:nvSpPr>
        <p:spPr>
          <a:xfrm>
            <a:off x="767408" y="4113496"/>
            <a:ext cx="3456384" cy="9429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altLang="ru-RU" sz="2800" b="1" dirty="0">
                <a:solidFill>
                  <a:srgbClr val="C00000"/>
                </a:solidFill>
                <a:latin typeface="Arial" panose="020B0604020202020204" pitchFamily="34" charset="0"/>
                <a:cs typeface="Arial" panose="020B0604020202020204" pitchFamily="34" charset="0"/>
              </a:rPr>
              <a:t>ПЕЦИЛОМИЦИН РМ116</a:t>
            </a:r>
            <a:endParaRPr lang="ru-RU" altLang="ru-RU" sz="2800" dirty="0">
              <a:solidFill>
                <a:srgbClr val="C00000"/>
              </a:solidFill>
              <a:latin typeface="Arial" panose="020B0604020202020204" pitchFamily="34" charset="0"/>
              <a:cs typeface="Arial" panose="020B0604020202020204" pitchFamily="34" charset="0"/>
            </a:endParaRPr>
          </a:p>
        </p:txBody>
      </p:sp>
      <p:sp>
        <p:nvSpPr>
          <p:cNvPr id="7" name="Блок-схема: альтернативный процесс 6"/>
          <p:cNvSpPr/>
          <p:nvPr/>
        </p:nvSpPr>
        <p:spPr>
          <a:xfrm>
            <a:off x="7464152" y="4113496"/>
            <a:ext cx="3240360" cy="94296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altLang="ru-RU" sz="2800" b="1" cap="all" dirty="0">
                <a:solidFill>
                  <a:srgbClr val="C00000"/>
                </a:solidFill>
                <a:latin typeface="Arial" panose="020B0604020202020204" pitchFamily="34" charset="0"/>
                <a:cs typeface="Arial" panose="020B0604020202020204" pitchFamily="34" charset="0"/>
              </a:rPr>
              <a:t>БМ </a:t>
            </a:r>
            <a:r>
              <a:rPr lang="en-US" altLang="ru-RU" sz="2800" b="1" cap="all" dirty="0" err="1">
                <a:solidFill>
                  <a:srgbClr val="C00000"/>
                </a:solidFill>
                <a:latin typeface="Arial" panose="020B0604020202020204" pitchFamily="34" charset="0"/>
                <a:cs typeface="Arial" panose="020B0604020202020204" pitchFamily="34" charset="0"/>
              </a:rPr>
              <a:t>Beauveria</a:t>
            </a:r>
            <a:r>
              <a:rPr lang="en-US" altLang="ru-RU" sz="2800" b="1" cap="all" dirty="0">
                <a:solidFill>
                  <a:srgbClr val="C00000"/>
                </a:solidFill>
                <a:latin typeface="Arial" panose="020B0604020202020204" pitchFamily="34" charset="0"/>
                <a:cs typeface="Arial" panose="020B0604020202020204" pitchFamily="34" charset="0"/>
              </a:rPr>
              <a:t> spp. B 17</a:t>
            </a:r>
            <a:endParaRPr lang="ru-RU" altLang="ru-RU" sz="2800" cap="all" dirty="0">
              <a:solidFill>
                <a:srgbClr val="C00000"/>
              </a:solidFill>
              <a:latin typeface="Arial" panose="020B0604020202020204" pitchFamily="34" charset="0"/>
              <a:cs typeface="Arial" panose="020B0604020202020204" pitchFamily="34" charset="0"/>
            </a:endParaRPr>
          </a:p>
        </p:txBody>
      </p:sp>
      <p:sp>
        <p:nvSpPr>
          <p:cNvPr id="8" name="Овал 7"/>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30</a:t>
            </a:r>
            <a:endParaRPr lang="ru-RU" dirty="0"/>
          </a:p>
        </p:txBody>
      </p:sp>
    </p:spTree>
    <p:extLst>
      <p:ext uri="{BB962C8B-B14F-4D97-AF65-F5344CB8AC3E}">
        <p14:creationId xmlns:p14="http://schemas.microsoft.com/office/powerpoint/2010/main" val="13523924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Прямоугольник 1"/>
          <p:cNvSpPr>
            <a:spLocks noChangeArrowheads="1"/>
          </p:cNvSpPr>
          <p:nvPr/>
        </p:nvSpPr>
        <p:spPr bwMode="auto">
          <a:xfrm>
            <a:off x="1847528" y="188640"/>
            <a:ext cx="612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000" b="1" dirty="0">
                <a:solidFill>
                  <a:srgbClr val="C00000"/>
                </a:solidFill>
                <a:cs typeface="Arial" panose="020B0604020202020204" pitchFamily="34" charset="0"/>
              </a:rPr>
              <a:t>ПЕЦИЛОМИЦИН РМ116</a:t>
            </a:r>
            <a:endParaRPr lang="ru-RU" altLang="ru-RU" sz="4000" dirty="0">
              <a:solidFill>
                <a:srgbClr val="C00000"/>
              </a:solidFill>
              <a:cs typeface="Arial" panose="020B0604020202020204" pitchFamily="34" charset="0"/>
            </a:endParaRPr>
          </a:p>
        </p:txBody>
      </p:sp>
      <p:sp>
        <p:nvSpPr>
          <p:cNvPr id="3" name="Прямоугольник 2"/>
          <p:cNvSpPr/>
          <p:nvPr/>
        </p:nvSpPr>
        <p:spPr>
          <a:xfrm>
            <a:off x="191344" y="1350963"/>
            <a:ext cx="11809312" cy="4001095"/>
          </a:xfrm>
          <a:prstGeom prst="rect">
            <a:avLst/>
          </a:prstGeom>
        </p:spPr>
        <p:txBody>
          <a:bodyPr wrap="square">
            <a:spAutoFit/>
          </a:bodyPr>
          <a:lstStyle/>
          <a:p>
            <a:pPr algn="just" eaLnBrk="1" hangingPunct="1">
              <a:defRPr/>
            </a:pPr>
            <a:r>
              <a:rPr lang="ru-RU" sz="2400" b="1" dirty="0">
                <a:solidFill>
                  <a:srgbClr val="006600"/>
                </a:solidFill>
                <a:latin typeface="Arial" panose="020B0604020202020204" pitchFamily="34" charset="0"/>
                <a:cs typeface="Arial" panose="020B0604020202020204" pitchFamily="34" charset="0"/>
              </a:rPr>
              <a:t>Пециломицин РМ116 </a:t>
            </a:r>
            <a:r>
              <a:rPr lang="ru-RU" sz="2400" dirty="0">
                <a:solidFill>
                  <a:srgbClr val="006600"/>
                </a:solidFill>
                <a:latin typeface="Arial" panose="020B0604020202020204" pitchFamily="34" charset="0"/>
                <a:cs typeface="Arial" panose="020B0604020202020204" pitchFamily="34" charset="0"/>
              </a:rPr>
              <a:t>– </a:t>
            </a:r>
            <a:r>
              <a:rPr lang="ru-RU" sz="2400" dirty="0">
                <a:solidFill>
                  <a:srgbClr val="214F87"/>
                </a:solidFill>
                <a:latin typeface="Arial" panose="020B0604020202020204" pitchFamily="34" charset="0"/>
                <a:cs typeface="Arial" panose="020B0604020202020204" pitchFamily="34" charset="0"/>
              </a:rPr>
              <a:t>биопрепарат для борьбы с почвенными вредителями: медведкой, проволочником, личинками совок, личинками майского жука и зимующими формами колорадского жука. </a:t>
            </a:r>
          </a:p>
          <a:p>
            <a:pPr algn="just" eaLnBrk="1" hangingPunct="1">
              <a:defRPr/>
            </a:pPr>
            <a:r>
              <a:rPr lang="ru-RU" sz="2400" b="1" dirty="0" smtClean="0">
                <a:solidFill>
                  <a:srgbClr val="C00000"/>
                </a:solidFill>
                <a:latin typeface="Arial" panose="020B0604020202020204" pitchFamily="34" charset="0"/>
                <a:cs typeface="Arial" panose="020B0604020202020204" pitchFamily="34" charset="0"/>
              </a:rPr>
              <a:t>Основа </a:t>
            </a:r>
            <a:r>
              <a:rPr lang="ru-RU" sz="2400" b="1" dirty="0">
                <a:solidFill>
                  <a:srgbClr val="C00000"/>
                </a:solidFill>
                <a:latin typeface="Arial" panose="020B0604020202020204" pitchFamily="34" charset="0"/>
                <a:cs typeface="Arial" panose="020B0604020202020204" pitchFamily="34" charset="0"/>
              </a:rPr>
              <a:t>препарата - комплекс энтомопатогенных грибов, </a:t>
            </a:r>
            <a:r>
              <a:rPr lang="en-US" sz="2400" b="1" i="1" dirty="0">
                <a:solidFill>
                  <a:srgbClr val="C00000"/>
                </a:solidFill>
                <a:latin typeface="Arial" panose="020B0604020202020204" pitchFamily="34" charset="0"/>
                <a:cs typeface="Arial" panose="020B0604020202020204" pitchFamily="34" charset="0"/>
              </a:rPr>
              <a:t>Paecilomyces fumosoroseum </a:t>
            </a:r>
            <a:r>
              <a:rPr lang="ru-RU" sz="2400" b="1" i="1" dirty="0">
                <a:solidFill>
                  <a:srgbClr val="C00000"/>
                </a:solidFill>
                <a:latin typeface="Arial" panose="020B0604020202020204" pitchFamily="34" charset="0"/>
                <a:cs typeface="Arial" panose="020B0604020202020204" pitchFamily="34" charset="0"/>
              </a:rPr>
              <a:t>и </a:t>
            </a:r>
            <a:r>
              <a:rPr lang="en-US" sz="2400" b="1" i="1" dirty="0">
                <a:solidFill>
                  <a:srgbClr val="C00000"/>
                </a:solidFill>
                <a:latin typeface="Arial" panose="020B0604020202020204" pitchFamily="34" charset="0"/>
                <a:cs typeface="Arial" panose="020B0604020202020204" pitchFamily="34" charset="0"/>
              </a:rPr>
              <a:t>Metarhizium spp</a:t>
            </a:r>
            <a:r>
              <a:rPr lang="ru-RU" sz="2400" b="1" i="1" dirty="0">
                <a:solidFill>
                  <a:srgbClr val="C00000"/>
                </a:solidFill>
                <a:latin typeface="Arial" panose="020B0604020202020204" pitchFamily="34" charset="0"/>
                <a:cs typeface="Arial" panose="020B0604020202020204" pitchFamily="34" charset="0"/>
              </a:rPr>
              <a:t> </a:t>
            </a:r>
            <a:r>
              <a:rPr lang="ru-RU" sz="2400" b="1" dirty="0">
                <a:solidFill>
                  <a:srgbClr val="C00000"/>
                </a:solidFill>
                <a:latin typeface="Arial" panose="020B0604020202020204" pitchFamily="34" charset="0"/>
                <a:cs typeface="Arial" panose="020B0604020202020204" pitchFamily="34" charset="0"/>
              </a:rPr>
              <a:t>с общим титром не менее 1,8*10¹</a:t>
            </a:r>
            <a:r>
              <a:rPr lang="en-US" sz="2400" b="1" dirty="0">
                <a:solidFill>
                  <a:srgbClr val="C00000"/>
                </a:solidFill>
                <a:latin typeface="Arial" panose="020B0604020202020204" pitchFamily="34" charset="0"/>
                <a:cs typeface="Arial" panose="020B0604020202020204" pitchFamily="34" charset="0"/>
              </a:rPr>
              <a:t>º</a:t>
            </a:r>
            <a:r>
              <a:rPr lang="ru-RU" sz="2400" b="1" dirty="0">
                <a:solidFill>
                  <a:srgbClr val="C00000"/>
                </a:solidFill>
                <a:latin typeface="Arial" panose="020B0604020202020204" pitchFamily="34" charset="0"/>
                <a:cs typeface="Arial" panose="020B0604020202020204" pitchFamily="34" charset="0"/>
              </a:rPr>
              <a:t> КОЕ/г</a:t>
            </a:r>
          </a:p>
          <a:p>
            <a:pPr algn="just" eaLnBrk="1" hangingPunct="1">
              <a:defRPr/>
            </a:pPr>
            <a:r>
              <a:rPr lang="uk-UA" altLang="uk-UA" sz="2400" b="1" dirty="0">
                <a:solidFill>
                  <a:srgbClr val="000099"/>
                </a:solidFill>
                <a:latin typeface="Arial" panose="020B0604020202020204" pitchFamily="34" charset="0"/>
                <a:cs typeface="Arial" panose="020B0604020202020204" pitchFamily="34" charset="0"/>
              </a:rPr>
              <a:t>Препаративная форма: </a:t>
            </a:r>
            <a:r>
              <a:rPr lang="uk-UA" altLang="uk-UA" sz="2400" b="1" dirty="0">
                <a:solidFill>
                  <a:srgbClr val="660066"/>
                </a:solidFill>
                <a:latin typeface="Arial" panose="020B0604020202020204" pitchFamily="34" charset="0"/>
                <a:cs typeface="Arial" panose="020B0604020202020204" pitchFamily="34" charset="0"/>
              </a:rPr>
              <a:t>не</a:t>
            </a:r>
            <a:r>
              <a:rPr lang="ru-RU" altLang="uk-UA" sz="2400" b="1" dirty="0">
                <a:solidFill>
                  <a:srgbClr val="660066"/>
                </a:solidFill>
                <a:latin typeface="Arial" panose="020B0604020202020204" pitchFamily="34" charset="0"/>
                <a:cs typeface="Arial" panose="020B0604020202020204" pitchFamily="34" charset="0"/>
              </a:rPr>
              <a:t>растворимый </a:t>
            </a:r>
            <a:r>
              <a:rPr lang="uk-UA" altLang="uk-UA" sz="2400" b="1" dirty="0">
                <a:solidFill>
                  <a:srgbClr val="660066"/>
                </a:solidFill>
                <a:latin typeface="Arial" panose="020B0604020202020204" pitchFamily="34" charset="0"/>
                <a:cs typeface="Arial" panose="020B0604020202020204" pitchFamily="34" charset="0"/>
              </a:rPr>
              <a:t>порошок</a:t>
            </a:r>
          </a:p>
          <a:p>
            <a:pPr algn="just" eaLnBrk="1" hangingPunct="1">
              <a:defRPr/>
            </a:pPr>
            <a:r>
              <a:rPr lang="uk-UA" altLang="uk-UA" sz="2400" b="1" dirty="0">
                <a:solidFill>
                  <a:srgbClr val="000099"/>
                </a:solidFill>
                <a:latin typeface="Arial" panose="020B0604020202020204" pitchFamily="34" charset="0"/>
                <a:cs typeface="Arial" panose="020B0604020202020204" pitchFamily="34" charset="0"/>
              </a:rPr>
              <a:t>Условия хранения: </a:t>
            </a:r>
            <a:r>
              <a:rPr lang="uk-UA" altLang="uk-UA" sz="2400" b="1" dirty="0">
                <a:solidFill>
                  <a:srgbClr val="660066"/>
                </a:solidFill>
                <a:latin typeface="Arial" panose="020B0604020202020204" pitchFamily="34" charset="0"/>
                <a:cs typeface="Arial" panose="020B0604020202020204" pitchFamily="34" charset="0"/>
              </a:rPr>
              <a:t>при температуре от </a:t>
            </a:r>
            <a:r>
              <a:rPr lang="uk-UA" altLang="uk-UA" sz="2400" b="1" dirty="0" smtClean="0">
                <a:solidFill>
                  <a:srgbClr val="660066"/>
                </a:solidFill>
                <a:latin typeface="Arial" panose="020B0604020202020204" pitchFamily="34" charset="0"/>
                <a:cs typeface="Arial" panose="020B0604020202020204" pitchFamily="34" charset="0"/>
              </a:rPr>
              <a:t>- </a:t>
            </a:r>
            <a:r>
              <a:rPr lang="uk-UA" altLang="uk-UA" sz="2400" b="1" dirty="0">
                <a:solidFill>
                  <a:srgbClr val="660066"/>
                </a:solidFill>
                <a:latin typeface="Arial" panose="020B0604020202020204" pitchFamily="34" charset="0"/>
                <a:cs typeface="Arial" panose="020B0604020202020204" pitchFamily="34" charset="0"/>
              </a:rPr>
              <a:t>5</a:t>
            </a:r>
            <a:r>
              <a:rPr lang="uk-UA" altLang="uk-UA" sz="2400" b="1" dirty="0" smtClean="0">
                <a:solidFill>
                  <a:srgbClr val="660066"/>
                </a:solidFill>
                <a:latin typeface="Arial" panose="020B0604020202020204" pitchFamily="34" charset="0"/>
                <a:cs typeface="Arial" panose="020B0604020202020204" pitchFamily="34" charset="0"/>
              </a:rPr>
              <a:t>°С </a:t>
            </a:r>
            <a:r>
              <a:rPr lang="uk-UA" altLang="uk-UA" sz="2400" b="1" dirty="0">
                <a:solidFill>
                  <a:srgbClr val="660066"/>
                </a:solidFill>
                <a:latin typeface="Arial" panose="020B0604020202020204" pitchFamily="34" charset="0"/>
                <a:cs typeface="Arial" panose="020B0604020202020204" pitchFamily="34" charset="0"/>
              </a:rPr>
              <a:t>до +25°С в темном, защищенном от прямых солнечных лучей месте</a:t>
            </a:r>
          </a:p>
          <a:p>
            <a:pPr algn="just" eaLnBrk="1" hangingPunct="1">
              <a:defRPr/>
            </a:pPr>
            <a:r>
              <a:rPr lang="uk-UA" altLang="uk-UA" sz="2400" b="1" dirty="0">
                <a:solidFill>
                  <a:srgbClr val="000099"/>
                </a:solidFill>
                <a:latin typeface="Arial" panose="020B0604020202020204" pitchFamily="34" charset="0"/>
                <a:cs typeface="Arial" panose="020B0604020202020204" pitchFamily="34" charset="0"/>
              </a:rPr>
              <a:t>Срок годности: </a:t>
            </a:r>
            <a:r>
              <a:rPr lang="uk-UA" altLang="uk-UA" sz="2400" b="1" dirty="0">
                <a:solidFill>
                  <a:srgbClr val="660066"/>
                </a:solidFill>
                <a:latin typeface="Arial" panose="020B0604020202020204" pitchFamily="34" charset="0"/>
                <a:cs typeface="Arial" panose="020B0604020202020204" pitchFamily="34" charset="0"/>
              </a:rPr>
              <a:t>12 месяцев</a:t>
            </a:r>
          </a:p>
          <a:p>
            <a:pPr marL="285750" indent="-285750" algn="just">
              <a:buFont typeface="Wingdings" pitchFamily="2" charset="2"/>
              <a:buChar char="Ø"/>
              <a:defRPr/>
            </a:pPr>
            <a:endParaRPr lang="ru-RU" sz="2000" dirty="0">
              <a:solidFill>
                <a:srgbClr val="660066"/>
              </a:solidFill>
              <a:cs typeface="Arial" panose="020B0604020202020204" pitchFamily="34" charset="0"/>
            </a:endParaRPr>
          </a:p>
          <a:p>
            <a:pPr algn="just" eaLnBrk="1" hangingPunct="1">
              <a:defRPr/>
            </a:pPr>
            <a:endParaRPr lang="ru-RU" dirty="0">
              <a:solidFill>
                <a:srgbClr val="7030A0"/>
              </a:solidFill>
              <a:cs typeface="Arial" panose="020B0604020202020204" pitchFamily="34" charset="0"/>
            </a:endParaRPr>
          </a:p>
        </p:txBody>
      </p:sp>
      <p:pic>
        <p:nvPicPr>
          <p:cNvPr id="4" name="Picture 4" descr="Картинки по запросу &quot;гриб метаризиум&quot;"/>
          <p:cNvPicPr>
            <a:picLocks noChangeAspect="1" noChangeArrowheads="1"/>
          </p:cNvPicPr>
          <p:nvPr/>
        </p:nvPicPr>
        <p:blipFill>
          <a:blip r:embed="rId2" cstate="print">
            <a:extLst/>
          </a:blip>
          <a:srcRect/>
          <a:stretch>
            <a:fillRect/>
          </a:stretch>
        </p:blipFill>
        <p:spPr bwMode="auto">
          <a:xfrm>
            <a:off x="99690" y="4737975"/>
            <a:ext cx="3495675" cy="2004138"/>
          </a:xfrm>
          <a:prstGeom prst="flowChartAlternateProcess">
            <a:avLst/>
          </a:prstGeom>
          <a:noFill/>
          <a:ln>
            <a:noFill/>
          </a:ln>
          <a:extLst/>
        </p:spPr>
      </p:pic>
      <p:pic>
        <p:nvPicPr>
          <p:cNvPr id="11266" name="Picture 2" descr="Картинки по запросу гриб метаризи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0296" y="4005064"/>
            <a:ext cx="2592288" cy="1584176"/>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11268" name="Picture 4" descr="Картинки по запросу paecilomyces fumosoroseu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1862" y="5740044"/>
            <a:ext cx="2662729" cy="1117956"/>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7" name="Овал 6"/>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31</a:t>
            </a:r>
            <a:endParaRPr lang="ru-RU" dirty="0"/>
          </a:p>
        </p:txBody>
      </p:sp>
    </p:spTree>
    <p:extLst>
      <p:ext uri="{BB962C8B-B14F-4D97-AF65-F5344CB8AC3E}">
        <p14:creationId xmlns:p14="http://schemas.microsoft.com/office/powerpoint/2010/main" val="31662372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87488" y="1284049"/>
            <a:ext cx="10081120" cy="5663089"/>
          </a:xfrm>
          <a:prstGeom prst="rect">
            <a:avLst/>
          </a:prstGeom>
        </p:spPr>
        <p:txBody>
          <a:bodyPr wrap="square">
            <a:spAutoFit/>
          </a:bodyPr>
          <a:lstStyle/>
          <a:p>
            <a:pPr algn="ctr">
              <a:buFont typeface="Arial" panose="020B0604020202020204" pitchFamily="34" charset="0"/>
              <a:buNone/>
              <a:defRPr/>
            </a:pPr>
            <a:r>
              <a:rPr lang="ru-RU" altLang="ru-RU" sz="2800" b="1" dirty="0">
                <a:solidFill>
                  <a:srgbClr val="006600"/>
                </a:solidFill>
                <a:latin typeface="Arial" panose="020B0604020202020204" pitchFamily="34" charset="0"/>
                <a:cs typeface="Arial" panose="020B0604020202020204" pitchFamily="34" charset="0"/>
              </a:rPr>
              <a:t>Особенности </a:t>
            </a:r>
            <a:r>
              <a:rPr lang="ru-RU" altLang="ru-RU" sz="2800" b="1" dirty="0" smtClean="0">
                <a:solidFill>
                  <a:srgbClr val="006600"/>
                </a:solidFill>
                <a:latin typeface="Arial" panose="020B0604020202020204" pitchFamily="34" charset="0"/>
                <a:cs typeface="Arial" panose="020B0604020202020204" pitchFamily="34" charset="0"/>
              </a:rPr>
              <a:t>применения</a:t>
            </a:r>
          </a:p>
          <a:p>
            <a:pPr algn="ctr">
              <a:buFont typeface="Arial" panose="020B0604020202020204" pitchFamily="34" charset="0"/>
              <a:buNone/>
              <a:defRPr/>
            </a:pPr>
            <a:endParaRPr lang="ru-RU" altLang="ru-RU" sz="2800" b="1" dirty="0" smtClean="0">
              <a:solidFill>
                <a:srgbClr val="006600"/>
              </a:solidFill>
              <a:latin typeface="Arial" panose="020B0604020202020204" pitchFamily="34" charset="0"/>
              <a:cs typeface="Arial" panose="020B0604020202020204" pitchFamily="34" charset="0"/>
            </a:endParaRPr>
          </a:p>
          <a:p>
            <a:pPr algn="ctr">
              <a:buFont typeface="Arial" panose="020B0604020202020204" pitchFamily="34" charset="0"/>
              <a:buNone/>
              <a:defRPr/>
            </a:pPr>
            <a:endParaRPr lang="ru-RU" altLang="ru-RU" sz="2800" b="1" dirty="0">
              <a:solidFill>
                <a:srgbClr val="006600"/>
              </a:solidFill>
              <a:latin typeface="Arial" panose="020B0604020202020204" pitchFamily="34" charset="0"/>
              <a:cs typeface="Arial" panose="020B0604020202020204" pitchFamily="34" charset="0"/>
            </a:endParaRPr>
          </a:p>
          <a:p>
            <a:pPr algn="ctr">
              <a:buFont typeface="Arial" panose="020B0604020202020204" pitchFamily="34" charset="0"/>
              <a:buNone/>
              <a:defRPr/>
            </a:pPr>
            <a:endParaRPr lang="ru-RU" altLang="ru-RU" b="1" dirty="0">
              <a:solidFill>
                <a:srgbClr val="006600"/>
              </a:solidFill>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p:txBody>
      </p:sp>
      <p:sp>
        <p:nvSpPr>
          <p:cNvPr id="3" name="Скругленный прямоугольник 2"/>
          <p:cNvSpPr/>
          <p:nvPr/>
        </p:nvSpPr>
        <p:spPr>
          <a:xfrm>
            <a:off x="1688421" y="1916832"/>
            <a:ext cx="8505268" cy="8573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altLang="ru-RU" sz="1600" b="1" dirty="0">
                <a:solidFill>
                  <a:schemeClr val="tx1"/>
                </a:solidFill>
                <a:latin typeface="Arial" panose="020B0604020202020204" pitchFamily="34" charset="0"/>
                <a:cs typeface="Arial" panose="020B0604020202020204" pitchFamily="34" charset="0"/>
              </a:rPr>
              <a:t>Препарат вносят в почву путем смешивания с носителем (песок, земля, органические удобрения, компост). Рекомендованное количество препарата смешивают с 250-500 кг носителя и разбрасывают по полю</a:t>
            </a:r>
          </a:p>
        </p:txBody>
      </p:sp>
      <p:sp>
        <p:nvSpPr>
          <p:cNvPr id="4" name="Скругленный прямоугольник 3"/>
          <p:cNvSpPr/>
          <p:nvPr/>
        </p:nvSpPr>
        <p:spPr>
          <a:xfrm>
            <a:off x="1631503" y="2930495"/>
            <a:ext cx="8966579" cy="1169027"/>
          </a:xfrm>
          <a:prstGeom prst="roundRect">
            <a:avLst>
              <a:gd name="adj" fmla="val 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altLang="ru-RU" sz="1600" b="1" dirty="0">
                <a:solidFill>
                  <a:schemeClr val="tx1"/>
                </a:solidFill>
                <a:latin typeface="Arial" panose="020B0604020202020204" pitchFamily="34" charset="0"/>
                <a:cs typeface="Arial" panose="020B0604020202020204" pitchFamily="34" charset="0"/>
              </a:rPr>
              <a:t>Рекомендуется вносить осенью или весной, особенно в период выпадения проливных дождей. Почва обрабатывается в соответствии </a:t>
            </a:r>
            <a:r>
              <a:rPr lang="ru-RU" altLang="ru-RU" sz="1600" b="1" dirty="0" smtClean="0">
                <a:solidFill>
                  <a:schemeClr val="tx1"/>
                </a:solidFill>
                <a:latin typeface="Arial" panose="020B0604020202020204" pitchFamily="34" charset="0"/>
                <a:cs typeface="Arial" panose="020B0604020202020204" pitchFamily="34" charset="0"/>
              </a:rPr>
              <a:t> с технологией: </a:t>
            </a:r>
            <a:r>
              <a:rPr lang="ru-RU" altLang="ru-RU" sz="1600" b="1" dirty="0">
                <a:solidFill>
                  <a:schemeClr val="tx1"/>
                </a:solidFill>
                <a:latin typeface="Arial" panose="020B0604020202020204" pitchFamily="34" charset="0"/>
                <a:cs typeface="Arial" panose="020B0604020202020204" pitchFamily="34" charset="0"/>
              </a:rPr>
              <a:t>вспашка, культивация, дискование, окучивание. Наиболее эффективно вносить препарат во влажную почву перед </a:t>
            </a:r>
            <a:r>
              <a:rPr lang="ru-RU" altLang="ru-RU" sz="1600" b="1" dirty="0" smtClean="0">
                <a:solidFill>
                  <a:schemeClr val="tx1"/>
                </a:solidFill>
                <a:latin typeface="Arial" panose="020B0604020202020204" pitchFamily="34" charset="0"/>
                <a:cs typeface="Arial" panose="020B0604020202020204" pitchFamily="34" charset="0"/>
              </a:rPr>
              <a:t>ее </a:t>
            </a:r>
            <a:r>
              <a:rPr lang="ru-RU" altLang="ru-RU" sz="1600" b="1" dirty="0">
                <a:solidFill>
                  <a:schemeClr val="tx1"/>
                </a:solidFill>
                <a:latin typeface="Arial" panose="020B0604020202020204" pitchFamily="34" charset="0"/>
                <a:cs typeface="Arial" panose="020B0604020202020204" pitchFamily="34" charset="0"/>
              </a:rPr>
              <a:t>обработкой</a:t>
            </a:r>
          </a:p>
        </p:txBody>
      </p:sp>
      <p:sp>
        <p:nvSpPr>
          <p:cNvPr id="5" name="Скругленный прямоугольник 4"/>
          <p:cNvSpPr/>
          <p:nvPr/>
        </p:nvSpPr>
        <p:spPr>
          <a:xfrm>
            <a:off x="2855640" y="4165515"/>
            <a:ext cx="6696745" cy="3754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ru-RU" altLang="ru-RU" b="1" dirty="0">
                <a:solidFill>
                  <a:srgbClr val="FF0000"/>
                </a:solidFill>
                <a:cs typeface="Arial" panose="020B0604020202020204" pitchFamily="34" charset="0"/>
              </a:rPr>
              <a:t>В условиях сухой почвы эффективность сильно снижается</a:t>
            </a:r>
          </a:p>
        </p:txBody>
      </p:sp>
      <p:sp>
        <p:nvSpPr>
          <p:cNvPr id="6" name="Скругленный прямоугольник 5"/>
          <p:cNvSpPr/>
          <p:nvPr/>
        </p:nvSpPr>
        <p:spPr>
          <a:xfrm>
            <a:off x="2766421" y="4733634"/>
            <a:ext cx="6696745" cy="66805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ru-RU" altLang="ru-RU" sz="1600" b="1" dirty="0">
                <a:solidFill>
                  <a:schemeClr val="tx1"/>
                </a:solidFill>
                <a:latin typeface="Arial" panose="020B0604020202020204" pitchFamily="34" charset="0"/>
                <a:cs typeface="Arial" panose="020B0604020202020204" pitchFamily="34" charset="0"/>
              </a:rPr>
              <a:t>При высадке рассады или саженцев замачивают корневую систему в растворе препарата или вносят его с поливной водой</a:t>
            </a:r>
          </a:p>
        </p:txBody>
      </p:sp>
      <p:sp>
        <p:nvSpPr>
          <p:cNvPr id="7" name="Скругленный прямоугольник 6"/>
          <p:cNvSpPr/>
          <p:nvPr/>
        </p:nvSpPr>
        <p:spPr>
          <a:xfrm>
            <a:off x="2693875" y="5552768"/>
            <a:ext cx="6696746" cy="5332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ru-RU" altLang="ru-RU" sz="1600" b="1" dirty="0">
                <a:solidFill>
                  <a:schemeClr val="tx1"/>
                </a:solidFill>
                <a:latin typeface="Arial" panose="020B0604020202020204" pitchFamily="34" charset="0"/>
                <a:cs typeface="Arial" panose="020B0604020202020204" pitchFamily="34" charset="0"/>
              </a:rPr>
              <a:t>Ежегодное применение препарата способствует существенному снижению количества почвенных вредителей</a:t>
            </a:r>
          </a:p>
        </p:txBody>
      </p:sp>
      <p:sp>
        <p:nvSpPr>
          <p:cNvPr id="10" name="Прямоугольник 1"/>
          <p:cNvSpPr>
            <a:spLocks noChangeArrowheads="1"/>
          </p:cNvSpPr>
          <p:nvPr/>
        </p:nvSpPr>
        <p:spPr bwMode="auto">
          <a:xfrm>
            <a:off x="1847528" y="188640"/>
            <a:ext cx="612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000" b="1" dirty="0">
                <a:solidFill>
                  <a:srgbClr val="C00000"/>
                </a:solidFill>
                <a:cs typeface="Arial" panose="020B0604020202020204" pitchFamily="34" charset="0"/>
              </a:rPr>
              <a:t>ПЕЦИЛОМИЦИН РМ116</a:t>
            </a:r>
            <a:endParaRPr lang="ru-RU" altLang="ru-RU" sz="4000" dirty="0">
              <a:solidFill>
                <a:srgbClr val="C00000"/>
              </a:solidFill>
              <a:cs typeface="Arial" panose="020B0604020202020204" pitchFamily="34" charset="0"/>
            </a:endParaRPr>
          </a:p>
        </p:txBody>
      </p:sp>
      <p:sp>
        <p:nvSpPr>
          <p:cNvPr id="11" name="Овал 10"/>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32</a:t>
            </a:r>
            <a:endParaRPr lang="ru-RU" dirty="0"/>
          </a:p>
        </p:txBody>
      </p:sp>
    </p:spTree>
    <p:extLst>
      <p:ext uri="{BB962C8B-B14F-4D97-AF65-F5344CB8AC3E}">
        <p14:creationId xmlns:p14="http://schemas.microsoft.com/office/powerpoint/2010/main" val="34791385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Прямоугольник 1"/>
          <p:cNvSpPr>
            <a:spLocks noChangeArrowheads="1"/>
          </p:cNvSpPr>
          <p:nvPr/>
        </p:nvSpPr>
        <p:spPr bwMode="auto">
          <a:xfrm>
            <a:off x="1540382" y="262147"/>
            <a:ext cx="65897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000" b="1" dirty="0">
                <a:solidFill>
                  <a:srgbClr val="C00000"/>
                </a:solidFill>
                <a:cs typeface="Arial" panose="020B0604020202020204" pitchFamily="34" charset="0"/>
              </a:rPr>
              <a:t>ПЕЦИЛОМИЦИН</a:t>
            </a:r>
            <a:r>
              <a:rPr lang="uk-UA" altLang="ru-RU" sz="2800" b="1" dirty="0">
                <a:solidFill>
                  <a:srgbClr val="C00000"/>
                </a:solidFill>
                <a:cs typeface="Arial" panose="020B0604020202020204" pitchFamily="34" charset="0"/>
              </a:rPr>
              <a:t> </a:t>
            </a:r>
            <a:r>
              <a:rPr lang="uk-UA" altLang="ru-RU" sz="4000" b="1" dirty="0">
                <a:solidFill>
                  <a:srgbClr val="C00000"/>
                </a:solidFill>
                <a:cs typeface="Arial" panose="020B0604020202020204" pitchFamily="34" charset="0"/>
              </a:rPr>
              <a:t>РМ116</a:t>
            </a:r>
            <a:endParaRPr lang="ru-RU" altLang="ru-RU" sz="4000" dirty="0">
              <a:solidFill>
                <a:srgbClr val="C00000"/>
              </a:solidFill>
              <a:cs typeface="Arial" panose="020B0604020202020204" pitchFamily="34" charset="0"/>
            </a:endParaRPr>
          </a:p>
        </p:txBody>
      </p:sp>
      <p:sp>
        <p:nvSpPr>
          <p:cNvPr id="3" name="Прямоугольник 2"/>
          <p:cNvSpPr/>
          <p:nvPr/>
        </p:nvSpPr>
        <p:spPr>
          <a:xfrm>
            <a:off x="335360" y="1484314"/>
            <a:ext cx="11665295" cy="2400657"/>
          </a:xfrm>
          <a:prstGeom prst="rect">
            <a:avLst/>
          </a:prstGeom>
        </p:spPr>
        <p:txBody>
          <a:bodyPr wrap="square">
            <a:spAutoFit/>
          </a:bodyPr>
          <a:lstStyle/>
          <a:p>
            <a:pPr algn="ctr">
              <a:buFont typeface="Arial" panose="020B0604020202020204" pitchFamily="34" charset="0"/>
              <a:buNone/>
              <a:defRPr/>
            </a:pPr>
            <a:r>
              <a:rPr lang="ru-RU" altLang="ru-RU" sz="3200" b="1" dirty="0">
                <a:solidFill>
                  <a:srgbClr val="006600"/>
                </a:solidFill>
                <a:latin typeface="Arial" panose="020B0604020202020204" pitchFamily="34" charset="0"/>
                <a:cs typeface="Arial" panose="020B0604020202020204" pitchFamily="34" charset="0"/>
              </a:rPr>
              <a:t>Совместимость препарата</a:t>
            </a:r>
          </a:p>
          <a:p>
            <a:pPr algn="ctr">
              <a:buFont typeface="Arial" panose="020B0604020202020204" pitchFamily="34" charset="0"/>
              <a:buNone/>
              <a:defRPr/>
            </a:pPr>
            <a:endParaRPr lang="ru-RU" altLang="ru-RU" sz="2800" b="1" dirty="0">
              <a:solidFill>
                <a:srgbClr val="006600"/>
              </a:solidFill>
              <a:cs typeface="Arial" panose="020B0604020202020204" pitchFamily="34" charset="0"/>
            </a:endParaRPr>
          </a:p>
          <a:p>
            <a:pPr algn="ctr">
              <a:buFont typeface="Arial" panose="020B0604020202020204" pitchFamily="34" charset="0"/>
              <a:buNone/>
              <a:defRPr/>
            </a:pPr>
            <a:endParaRPr lang="ru-RU" altLang="ru-RU" sz="2800" b="1" dirty="0">
              <a:solidFill>
                <a:srgbClr val="006600"/>
              </a:solidFill>
              <a:cs typeface="Arial" panose="020B0604020202020204" pitchFamily="34" charset="0"/>
            </a:endParaRPr>
          </a:p>
          <a:p>
            <a:pPr algn="ctr">
              <a:buFont typeface="Arial" panose="020B0604020202020204" pitchFamily="34" charset="0"/>
              <a:buNone/>
              <a:defRPr/>
            </a:pPr>
            <a:endParaRPr lang="ru-RU" altLang="ru-RU" sz="2800" b="1" dirty="0">
              <a:solidFill>
                <a:srgbClr val="006600"/>
              </a:solidFill>
              <a:cs typeface="Arial" panose="020B0604020202020204" pitchFamily="34" charset="0"/>
            </a:endParaRPr>
          </a:p>
          <a:p>
            <a:pPr algn="ctr">
              <a:buFont typeface="Arial" panose="020B0604020202020204" pitchFamily="34" charset="0"/>
              <a:buNone/>
              <a:defRPr/>
            </a:pPr>
            <a:endParaRPr lang="ru-RU" altLang="ru-RU" b="1" dirty="0">
              <a:solidFill>
                <a:srgbClr val="006600"/>
              </a:solidFill>
              <a:cs typeface="Arial" panose="020B0604020202020204" pitchFamily="34" charset="0"/>
            </a:endParaRPr>
          </a:p>
          <a:p>
            <a:pPr marL="457200" indent="-457200" algn="just">
              <a:defRPr/>
            </a:pPr>
            <a:endParaRPr lang="ru-RU" altLang="ru-RU" sz="1600" b="1" dirty="0">
              <a:solidFill>
                <a:srgbClr val="000099"/>
              </a:solidFill>
              <a:cs typeface="Arial" panose="020B0604020202020204" pitchFamily="34" charset="0"/>
            </a:endParaRPr>
          </a:p>
        </p:txBody>
      </p:sp>
      <p:sp>
        <p:nvSpPr>
          <p:cNvPr id="4" name="Скругленный прямоугольник 3"/>
          <p:cNvSpPr/>
          <p:nvPr/>
        </p:nvSpPr>
        <p:spPr>
          <a:xfrm>
            <a:off x="2952751" y="2143125"/>
            <a:ext cx="6429375" cy="1428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altLang="ru-RU" sz="2400" b="1" dirty="0">
                <a:solidFill>
                  <a:schemeClr val="tx1"/>
                </a:solidFill>
                <a:latin typeface="Arial" pitchFamily="34" charset="0"/>
                <a:cs typeface="Arial" pitchFamily="34" charset="0"/>
              </a:rPr>
              <a:t>Препарат совместим с биопрепаратами, регуляторами роста, инсектицидами и удобрениями.</a:t>
            </a:r>
          </a:p>
        </p:txBody>
      </p:sp>
      <p:sp>
        <p:nvSpPr>
          <p:cNvPr id="5" name="Скругленный прямоугольник 4"/>
          <p:cNvSpPr/>
          <p:nvPr/>
        </p:nvSpPr>
        <p:spPr>
          <a:xfrm>
            <a:off x="3345656" y="4077072"/>
            <a:ext cx="5643563" cy="150018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altLang="ru-RU" sz="2400" b="1" dirty="0">
                <a:solidFill>
                  <a:srgbClr val="FF0000"/>
                </a:solidFill>
                <a:latin typeface="Arial" pitchFamily="34" charset="0"/>
                <a:cs typeface="Arial" pitchFamily="34" charset="0"/>
              </a:rPr>
              <a:t>Не совместим с фунгицидами и фумигантами!!!</a:t>
            </a:r>
          </a:p>
        </p:txBody>
      </p:sp>
      <p:sp>
        <p:nvSpPr>
          <p:cNvPr id="6" name="Овал 5"/>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33</a:t>
            </a:r>
            <a:endParaRPr lang="ru-RU" dirty="0"/>
          </a:p>
        </p:txBody>
      </p:sp>
    </p:spTree>
    <p:extLst>
      <p:ext uri="{BB962C8B-B14F-4D97-AF65-F5344CB8AC3E}">
        <p14:creationId xmlns:p14="http://schemas.microsoft.com/office/powerpoint/2010/main" val="36681635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Прямоугольник 1"/>
          <p:cNvSpPr>
            <a:spLocks noChangeArrowheads="1"/>
          </p:cNvSpPr>
          <p:nvPr/>
        </p:nvSpPr>
        <p:spPr bwMode="auto">
          <a:xfrm>
            <a:off x="1646239" y="284720"/>
            <a:ext cx="6342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000" b="1" dirty="0">
                <a:solidFill>
                  <a:srgbClr val="C00000"/>
                </a:solidFill>
                <a:cs typeface="Arial" panose="020B0604020202020204" pitchFamily="34" charset="0"/>
              </a:rPr>
              <a:t>ПЕЦИЛОМИЦИН РМ116</a:t>
            </a:r>
            <a:endParaRPr lang="ru-RU" altLang="ru-RU" sz="4000" dirty="0">
              <a:solidFill>
                <a:srgbClr val="C00000"/>
              </a:solidFill>
              <a:cs typeface="Arial" panose="020B0604020202020204" pitchFamily="34" charset="0"/>
            </a:endParaRPr>
          </a:p>
        </p:txBody>
      </p:sp>
      <p:sp>
        <p:nvSpPr>
          <p:cNvPr id="17411" name="Заголовок 1"/>
          <p:cNvSpPr txBox="1">
            <a:spLocks/>
          </p:cNvSpPr>
          <p:nvPr/>
        </p:nvSpPr>
        <p:spPr bwMode="auto">
          <a:xfrm>
            <a:off x="1646238" y="1057694"/>
            <a:ext cx="7330082" cy="75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3200" b="1" dirty="0">
                <a:solidFill>
                  <a:srgbClr val="003300"/>
                </a:solidFill>
                <a:cs typeface="Arial" panose="020B0604020202020204" pitchFamily="34" charset="0"/>
              </a:rPr>
              <a:t>Механизм действия </a:t>
            </a:r>
          </a:p>
        </p:txBody>
      </p:sp>
      <p:pic>
        <p:nvPicPr>
          <p:cNvPr id="4" name="Picture 2"/>
          <p:cNvPicPr>
            <a:picLocks noChangeAspect="1" noChangeArrowheads="1"/>
          </p:cNvPicPr>
          <p:nvPr/>
        </p:nvPicPr>
        <p:blipFill rotWithShape="1">
          <a:blip r:embed="rId2" cstate="print">
            <a:extLst/>
          </a:blip>
          <a:srcRect b="26208"/>
          <a:stretch/>
        </p:blipFill>
        <p:spPr bwMode="auto">
          <a:xfrm>
            <a:off x="1631505" y="1996602"/>
            <a:ext cx="2339975" cy="1770063"/>
          </a:xfrm>
          <a:prstGeom prst="roundRect">
            <a:avLst/>
          </a:prstGeom>
          <a:noFill/>
          <a:ln>
            <a:noFill/>
          </a:ln>
          <a:effectLst/>
          <a:extLst/>
        </p:spPr>
      </p:pic>
      <p:sp>
        <p:nvSpPr>
          <p:cNvPr id="5" name="Стрелка вправо 4"/>
          <p:cNvSpPr/>
          <p:nvPr/>
        </p:nvSpPr>
        <p:spPr>
          <a:xfrm>
            <a:off x="4100514" y="2738439"/>
            <a:ext cx="700087" cy="180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sp>
        <p:nvSpPr>
          <p:cNvPr id="17414" name="Freeform 293"/>
          <p:cNvSpPr>
            <a:spLocks noChangeArrowheads="1"/>
          </p:cNvSpPr>
          <p:nvPr/>
        </p:nvSpPr>
        <p:spPr bwMode="auto">
          <a:xfrm>
            <a:off x="4826001" y="2041526"/>
            <a:ext cx="2519363" cy="1755775"/>
          </a:xfrm>
          <a:prstGeom prst="roundRect">
            <a:avLst>
              <a:gd name="adj" fmla="val 16667"/>
            </a:avLst>
          </a:prstGeom>
          <a:blipFill dpi="0" rotWithShape="1">
            <a:blip r:embed="rId3"/>
            <a:srcRect/>
            <a:stretch>
              <a:fillRect/>
            </a:stretch>
          </a:blipFill>
          <a:ln>
            <a:noFill/>
          </a:ln>
          <a:extLst>
            <a:ext uri="{91240B29-F687-4F45-9708-019B960494DF}">
              <a14:hiddenLine xmlns:a14="http://schemas.microsoft.com/office/drawing/2010/main" w="825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ltLang="ru-RU" dirty="0"/>
          </a:p>
        </p:txBody>
      </p:sp>
      <p:sp>
        <p:nvSpPr>
          <p:cNvPr id="7" name="Стрелка вправо 6"/>
          <p:cNvSpPr/>
          <p:nvPr/>
        </p:nvSpPr>
        <p:spPr>
          <a:xfrm>
            <a:off x="7413625" y="2790826"/>
            <a:ext cx="700088" cy="180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sp>
        <p:nvSpPr>
          <p:cNvPr id="17416" name="Freeform 294"/>
          <p:cNvSpPr>
            <a:spLocks noChangeArrowheads="1"/>
          </p:cNvSpPr>
          <p:nvPr/>
        </p:nvSpPr>
        <p:spPr bwMode="auto">
          <a:xfrm>
            <a:off x="8124825" y="1997076"/>
            <a:ext cx="2393950" cy="1770063"/>
          </a:xfrm>
          <a:prstGeom prst="roundRect">
            <a:avLst>
              <a:gd name="adj" fmla="val 16667"/>
            </a:avLst>
          </a:prstGeom>
          <a:blipFill dpi="0" rotWithShape="1">
            <a:blip r:embed="rId4"/>
            <a:srcRect/>
            <a:stretch>
              <a:fillRect/>
            </a:stretch>
          </a:blipFill>
          <a:ln>
            <a:noFill/>
          </a:ln>
          <a:extLst>
            <a:ext uri="{91240B29-F687-4F45-9708-019B960494DF}">
              <a14:hiddenLine xmlns:a14="http://schemas.microsoft.com/office/drawing/2010/main" w="5804">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ltLang="ru-RU" dirty="0"/>
          </a:p>
        </p:txBody>
      </p:sp>
      <p:sp>
        <p:nvSpPr>
          <p:cNvPr id="17417" name="TextBox 8"/>
          <p:cNvSpPr txBox="1">
            <a:spLocks noChangeArrowheads="1"/>
          </p:cNvSpPr>
          <p:nvPr/>
        </p:nvSpPr>
        <p:spPr bwMode="auto">
          <a:xfrm>
            <a:off x="191344" y="3898901"/>
            <a:ext cx="1166529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b="1" dirty="0">
                <a:solidFill>
                  <a:srgbClr val="FF0000"/>
                </a:solidFill>
                <a:cs typeface="Arial" panose="020B0604020202020204" pitchFamily="34" charset="0"/>
              </a:rPr>
              <a:t>1. </a:t>
            </a:r>
            <a:r>
              <a:rPr lang="ru-RU" altLang="ru-RU" sz="2000" b="1" dirty="0" smtClean="0">
                <a:solidFill>
                  <a:srgbClr val="FF0000"/>
                </a:solidFill>
                <a:cs typeface="Arial" panose="020B0604020202020204" pitchFamily="34" charset="0"/>
              </a:rPr>
              <a:t> заражение </a:t>
            </a:r>
            <a:r>
              <a:rPr lang="ru-RU" altLang="ru-RU" sz="2000" b="1" dirty="0">
                <a:solidFill>
                  <a:srgbClr val="FF0000"/>
                </a:solidFill>
                <a:cs typeface="Arial" panose="020B0604020202020204" pitchFamily="34" charset="0"/>
              </a:rPr>
              <a:t>вредителя; </a:t>
            </a:r>
            <a:r>
              <a:rPr lang="ru-RU" altLang="ru-RU" sz="2000" b="1" dirty="0">
                <a:solidFill>
                  <a:srgbClr val="214F87"/>
                </a:solidFill>
                <a:cs typeface="Arial" panose="020B0604020202020204" pitchFamily="34" charset="0"/>
              </a:rPr>
              <a:t>(спора гриба при контакте с вредителем прорастает в теле за 10 - 12 ч., токсины грибов влияют на физиологическую активность вредителей);</a:t>
            </a:r>
          </a:p>
          <a:p>
            <a:pPr algn="just" eaLnBrk="1" hangingPunct="1"/>
            <a:endParaRPr lang="ru-RU" altLang="ru-RU" sz="2000" b="1" dirty="0">
              <a:solidFill>
                <a:srgbClr val="214F87"/>
              </a:solidFill>
              <a:cs typeface="Arial" panose="020B0604020202020204" pitchFamily="34" charset="0"/>
            </a:endParaRPr>
          </a:p>
          <a:p>
            <a:pPr algn="just" eaLnBrk="1" hangingPunct="1"/>
            <a:r>
              <a:rPr lang="ru-RU" altLang="ru-RU" sz="2000" b="1" dirty="0">
                <a:solidFill>
                  <a:srgbClr val="FF0000"/>
                </a:solidFill>
                <a:cs typeface="Arial" panose="020B0604020202020204" pitchFamily="34" charset="0"/>
              </a:rPr>
              <a:t>2. инфекционный процесс </a:t>
            </a:r>
            <a:r>
              <a:rPr lang="ru-RU" altLang="ru-RU" sz="2000" b="1" dirty="0">
                <a:solidFill>
                  <a:srgbClr val="214F87"/>
                </a:solidFill>
                <a:cs typeface="Arial" panose="020B0604020202020204" pitchFamily="34" charset="0"/>
              </a:rPr>
              <a:t>(мицелий гриба поражает жировую ткань, кишечный тракт </a:t>
            </a:r>
            <a:r>
              <a:rPr lang="ru-RU" altLang="ru-RU" sz="2000" b="1" dirty="0" smtClean="0">
                <a:solidFill>
                  <a:srgbClr val="214F87"/>
                </a:solidFill>
                <a:cs typeface="Arial" panose="020B0604020202020204" pitchFamily="34" charset="0"/>
              </a:rPr>
              <a:t>и </a:t>
            </a:r>
            <a:r>
              <a:rPr lang="ru-RU" altLang="ru-RU" sz="2000" b="1" dirty="0">
                <a:solidFill>
                  <a:srgbClr val="214F87"/>
                </a:solidFill>
                <a:cs typeface="Arial" panose="020B0604020202020204" pitchFamily="34" charset="0"/>
              </a:rPr>
              <a:t>также нервные ткани, приводя к параличу вредителя и его гибели. Полная гибель наступает за 40 - 120 час.).</a:t>
            </a:r>
            <a:endParaRPr lang="uk-UA" altLang="ru-RU" sz="2000" b="1" dirty="0">
              <a:solidFill>
                <a:srgbClr val="214F87"/>
              </a:solidFill>
              <a:cs typeface="Arial" panose="020B0604020202020204" pitchFamily="34" charset="0"/>
            </a:endParaRPr>
          </a:p>
          <a:p>
            <a:pPr algn="just" eaLnBrk="1" hangingPunct="1"/>
            <a:endParaRPr lang="uk-UA" altLang="ru-RU" sz="2000" b="1" dirty="0">
              <a:solidFill>
                <a:srgbClr val="FF0000"/>
              </a:solidFill>
              <a:cs typeface="Arial" panose="020B0604020202020204" pitchFamily="34" charset="0"/>
            </a:endParaRPr>
          </a:p>
          <a:p>
            <a:pPr algn="just" eaLnBrk="1" hangingPunct="1"/>
            <a:r>
              <a:rPr lang="uk-UA" altLang="ru-RU" sz="2000" b="1" dirty="0">
                <a:solidFill>
                  <a:srgbClr val="FF0000"/>
                </a:solidFill>
                <a:cs typeface="Arial" panose="020B0604020202020204" pitchFamily="34" charset="0"/>
              </a:rPr>
              <a:t>!!! – </a:t>
            </a:r>
            <a:r>
              <a:rPr lang="ru-RU" altLang="ru-RU" sz="2000" b="1" dirty="0">
                <a:solidFill>
                  <a:srgbClr val="FF0000"/>
                </a:solidFill>
                <a:cs typeface="Arial" panose="020B0604020202020204" pitchFamily="34" charset="0"/>
              </a:rPr>
              <a:t>погибший вредитель является источником инфекции для других </a:t>
            </a:r>
            <a:r>
              <a:rPr lang="ru-RU" altLang="ru-RU" sz="2000" b="1" dirty="0" smtClean="0">
                <a:solidFill>
                  <a:srgbClr val="FF0000"/>
                </a:solidFill>
                <a:cs typeface="Arial" panose="020B0604020202020204" pitchFamily="34" charset="0"/>
              </a:rPr>
              <a:t>вредителей.</a:t>
            </a:r>
            <a:endParaRPr lang="ru-RU" altLang="ru-RU" sz="2000" b="1" dirty="0">
              <a:solidFill>
                <a:srgbClr val="FF0000"/>
              </a:solidFill>
              <a:cs typeface="Arial" panose="020B0604020202020204" pitchFamily="34" charset="0"/>
            </a:endParaRPr>
          </a:p>
        </p:txBody>
      </p:sp>
      <p:sp>
        <p:nvSpPr>
          <p:cNvPr id="10" name="TextBox 9"/>
          <p:cNvSpPr txBox="1"/>
          <p:nvPr/>
        </p:nvSpPr>
        <p:spPr>
          <a:xfrm>
            <a:off x="4219575" y="2368550"/>
            <a:ext cx="431800" cy="369888"/>
          </a:xfrm>
          <a:prstGeom prst="rect">
            <a:avLst/>
          </a:prstGeom>
          <a:noFill/>
        </p:spPr>
        <p:txBody>
          <a:bodyPr>
            <a:spAutoFit/>
          </a:bodyPr>
          <a:lstStyle/>
          <a:p>
            <a:pPr algn="ctr" eaLnBrk="1" hangingPunct="1">
              <a:defRPr/>
            </a:pPr>
            <a:r>
              <a:rPr lang="ru-RU" b="1" dirty="0">
                <a:solidFill>
                  <a:srgbClr val="FF0000"/>
                </a:solidFill>
              </a:rPr>
              <a:t>1</a:t>
            </a:r>
          </a:p>
        </p:txBody>
      </p:sp>
      <p:sp>
        <p:nvSpPr>
          <p:cNvPr id="11" name="TextBox 10"/>
          <p:cNvSpPr txBox="1"/>
          <p:nvPr/>
        </p:nvSpPr>
        <p:spPr>
          <a:xfrm>
            <a:off x="7470775" y="2355850"/>
            <a:ext cx="431800" cy="369888"/>
          </a:xfrm>
          <a:prstGeom prst="rect">
            <a:avLst/>
          </a:prstGeom>
          <a:noFill/>
        </p:spPr>
        <p:txBody>
          <a:bodyPr>
            <a:spAutoFit/>
          </a:bodyPr>
          <a:lstStyle/>
          <a:p>
            <a:pPr algn="ctr" eaLnBrk="1" hangingPunct="1">
              <a:defRPr/>
            </a:pPr>
            <a:r>
              <a:rPr lang="ru-RU" b="1" dirty="0">
                <a:solidFill>
                  <a:srgbClr val="FF0000"/>
                </a:solidFill>
              </a:rPr>
              <a:t>2</a:t>
            </a:r>
          </a:p>
        </p:txBody>
      </p:sp>
      <p:sp>
        <p:nvSpPr>
          <p:cNvPr id="12" name="Овал 11"/>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34</a:t>
            </a:r>
            <a:endParaRPr lang="ru-RU" dirty="0"/>
          </a:p>
        </p:txBody>
      </p:sp>
    </p:spTree>
    <p:extLst>
      <p:ext uri="{BB962C8B-B14F-4D97-AF65-F5344CB8AC3E}">
        <p14:creationId xmlns:p14="http://schemas.microsoft.com/office/powerpoint/2010/main" val="35180422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Прямоугольник 1"/>
          <p:cNvSpPr>
            <a:spLocks noChangeArrowheads="1"/>
          </p:cNvSpPr>
          <p:nvPr/>
        </p:nvSpPr>
        <p:spPr bwMode="auto">
          <a:xfrm>
            <a:off x="1966215" y="202578"/>
            <a:ext cx="612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000" b="1" dirty="0">
                <a:solidFill>
                  <a:srgbClr val="C00000"/>
                </a:solidFill>
                <a:cs typeface="Arial" panose="020B0604020202020204" pitchFamily="34" charset="0"/>
              </a:rPr>
              <a:t>ПЕЦИЛОМИЦИН РМ116</a:t>
            </a:r>
            <a:endParaRPr lang="ru-RU" altLang="ru-RU" sz="4000" dirty="0">
              <a:solidFill>
                <a:srgbClr val="C00000"/>
              </a:solidFill>
              <a:cs typeface="Arial" panose="020B0604020202020204" pitchFamily="34" charset="0"/>
            </a:endParaRPr>
          </a:p>
        </p:txBody>
      </p:sp>
      <p:sp>
        <p:nvSpPr>
          <p:cNvPr id="3" name="Прямоугольник 2"/>
          <p:cNvSpPr/>
          <p:nvPr/>
        </p:nvSpPr>
        <p:spPr>
          <a:xfrm>
            <a:off x="2154034" y="1086706"/>
            <a:ext cx="7542366" cy="461665"/>
          </a:xfrm>
          <a:prstGeom prst="rect">
            <a:avLst/>
          </a:prstGeom>
        </p:spPr>
        <p:txBody>
          <a:bodyPr wrap="square">
            <a:spAutoFit/>
          </a:bodyPr>
          <a:lstStyle/>
          <a:p>
            <a:pPr algn="ctr">
              <a:defRPr/>
            </a:pPr>
            <a:r>
              <a:rPr lang="ru-RU" altLang="uk-UA" sz="2400" b="1" kern="0" dirty="0">
                <a:solidFill>
                  <a:srgbClr val="C00000"/>
                </a:solidFill>
                <a:latin typeface="Arial" panose="020B0604020202020204" pitchFamily="34" charset="0"/>
                <a:cs typeface="Arial" panose="020B0604020202020204" pitchFamily="34" charset="0"/>
              </a:rPr>
              <a:t>Поражения вредителей мицелием гриба</a:t>
            </a:r>
            <a:endParaRPr lang="ru-RU" sz="2400" kern="0" dirty="0">
              <a:solidFill>
                <a:sysClr val="windowText" lastClr="000000"/>
              </a:solidFill>
              <a:latin typeface="Arial" panose="020B0604020202020204" pitchFamily="34" charset="0"/>
              <a:cs typeface="Arial" panose="020B0604020202020204" pitchFamily="34" charset="0"/>
            </a:endParaRPr>
          </a:p>
        </p:txBody>
      </p:sp>
      <p:sp>
        <p:nvSpPr>
          <p:cNvPr id="18436" name="Text Box 4"/>
          <p:cNvSpPr txBox="1">
            <a:spLocks noChangeArrowheads="1"/>
          </p:cNvSpPr>
          <p:nvPr/>
        </p:nvSpPr>
        <p:spPr bwMode="auto">
          <a:xfrm>
            <a:off x="2134418" y="1781176"/>
            <a:ext cx="3232103" cy="92333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uk-UA" b="1" dirty="0">
                <a:solidFill>
                  <a:srgbClr val="214F87"/>
                </a:solidFill>
              </a:rPr>
              <a:t>Проволочник</a:t>
            </a:r>
          </a:p>
          <a:p>
            <a:pPr algn="ctr" eaLnBrk="1" hangingPunct="1"/>
            <a:r>
              <a:rPr lang="ru-RU" altLang="uk-UA" dirty="0">
                <a:solidFill>
                  <a:srgbClr val="000000"/>
                </a:solidFill>
              </a:rPr>
              <a:t>В</a:t>
            </a:r>
            <a:r>
              <a:rPr lang="ru-RU" altLang="uk-UA" dirty="0" smtClean="0">
                <a:solidFill>
                  <a:srgbClr val="000000"/>
                </a:solidFill>
              </a:rPr>
              <a:t>верху</a:t>
            </a:r>
            <a:r>
              <a:rPr lang="uk-UA" altLang="uk-UA" dirty="0">
                <a:solidFill>
                  <a:srgbClr val="000000"/>
                </a:solidFill>
              </a:rPr>
              <a:t>: нормальный вид</a:t>
            </a:r>
          </a:p>
          <a:p>
            <a:pPr algn="ctr" eaLnBrk="1" hangingPunct="1"/>
            <a:r>
              <a:rPr lang="uk-UA" altLang="uk-UA" dirty="0">
                <a:solidFill>
                  <a:srgbClr val="000000"/>
                </a:solidFill>
              </a:rPr>
              <a:t>В</a:t>
            </a:r>
            <a:r>
              <a:rPr lang="uk-UA" altLang="uk-UA" dirty="0" smtClean="0">
                <a:solidFill>
                  <a:srgbClr val="000000"/>
                </a:solidFill>
              </a:rPr>
              <a:t>низу</a:t>
            </a:r>
            <a:r>
              <a:rPr lang="uk-UA" altLang="uk-UA" dirty="0">
                <a:solidFill>
                  <a:srgbClr val="000000"/>
                </a:solidFill>
              </a:rPr>
              <a:t>: пораженный грибами</a:t>
            </a:r>
            <a:endParaRPr lang="ru-RU" altLang="uk-UA" dirty="0">
              <a:solidFill>
                <a:srgbClr val="000000"/>
              </a:solidFill>
            </a:endParaRPr>
          </a:p>
        </p:txBody>
      </p:sp>
      <p:sp>
        <p:nvSpPr>
          <p:cNvPr id="5" name="Freeform 297"/>
          <p:cNvSpPr>
            <a:spLocks noChangeArrowheads="1"/>
          </p:cNvSpPr>
          <p:nvPr/>
        </p:nvSpPr>
        <p:spPr bwMode="auto">
          <a:xfrm>
            <a:off x="2028968" y="2924944"/>
            <a:ext cx="3376470" cy="1930086"/>
          </a:xfrm>
          <a:prstGeom prst="flowChartAlternateProcess">
            <a:avLst/>
          </a:prstGeom>
          <a:blipFill rotWithShape="1">
            <a:blip r:embed="rId2" cstate="print"/>
            <a:srcRect/>
            <a:stretch>
              <a:fillRect t="-5390" b="-5390"/>
            </a:stretch>
          </a:blipFill>
          <a:ln w="1067"/>
        </p:spPr>
        <p:txBody>
          <a:bodyPr lIns="0" tIns="0" rIns="0" bIns="0" upright="1"/>
          <a:lstStyle/>
          <a:p>
            <a:pPr>
              <a:defRPr/>
            </a:pPr>
            <a:endParaRPr lang="uk-UA" dirty="0">
              <a:solidFill>
                <a:prstClr val="black"/>
              </a:solidFill>
              <a:latin typeface="Calibri"/>
            </a:endParaRPr>
          </a:p>
        </p:txBody>
      </p:sp>
      <p:sp>
        <p:nvSpPr>
          <p:cNvPr id="6" name="Freeform 296"/>
          <p:cNvSpPr>
            <a:spLocks noChangeArrowheads="1"/>
          </p:cNvSpPr>
          <p:nvPr/>
        </p:nvSpPr>
        <p:spPr bwMode="auto">
          <a:xfrm>
            <a:off x="1996493" y="5013176"/>
            <a:ext cx="3507570" cy="1844824"/>
          </a:xfrm>
          <a:prstGeom prst="flowChartAlternateProcess">
            <a:avLst/>
          </a:prstGeom>
          <a:blipFill rotWithShape="1">
            <a:blip r:embed="rId3" cstate="print"/>
            <a:srcRect/>
            <a:stretch>
              <a:fillRect t="-15446" b="-15446"/>
            </a:stretch>
          </a:blipFill>
          <a:ln w="1448"/>
        </p:spPr>
        <p:txBody>
          <a:bodyPr lIns="0" tIns="0" rIns="0" bIns="0" upright="1"/>
          <a:lstStyle/>
          <a:p>
            <a:pPr>
              <a:defRPr/>
            </a:pPr>
            <a:endParaRPr lang="uk-UA" dirty="0">
              <a:solidFill>
                <a:prstClr val="black"/>
              </a:solidFill>
              <a:latin typeface="Calibri"/>
            </a:endParaRPr>
          </a:p>
        </p:txBody>
      </p:sp>
      <p:sp>
        <p:nvSpPr>
          <p:cNvPr id="18443" name="Text Box 5"/>
          <p:cNvSpPr txBox="1">
            <a:spLocks noChangeArrowheads="1"/>
          </p:cNvSpPr>
          <p:nvPr/>
        </p:nvSpPr>
        <p:spPr bwMode="auto">
          <a:xfrm>
            <a:off x="6751639" y="1746251"/>
            <a:ext cx="3375025" cy="9318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uk-UA" b="1" dirty="0">
                <a:solidFill>
                  <a:srgbClr val="214F87"/>
                </a:solidFill>
              </a:rPr>
              <a:t>Личинки майского жука</a:t>
            </a:r>
            <a:endParaRPr lang="uk-UA" altLang="uk-UA" b="1" dirty="0">
              <a:solidFill>
                <a:srgbClr val="214F87"/>
              </a:solidFill>
            </a:endParaRPr>
          </a:p>
          <a:p>
            <a:pPr algn="ctr" eaLnBrk="1" hangingPunct="1"/>
            <a:r>
              <a:rPr lang="uk-UA" altLang="uk-UA" dirty="0">
                <a:solidFill>
                  <a:srgbClr val="000000"/>
                </a:solidFill>
              </a:rPr>
              <a:t>В</a:t>
            </a:r>
            <a:r>
              <a:rPr lang="uk-UA" altLang="uk-UA" dirty="0" smtClean="0">
                <a:solidFill>
                  <a:srgbClr val="000000"/>
                </a:solidFill>
              </a:rPr>
              <a:t>верху</a:t>
            </a:r>
            <a:r>
              <a:rPr lang="uk-UA" altLang="uk-UA" dirty="0">
                <a:solidFill>
                  <a:srgbClr val="000000"/>
                </a:solidFill>
              </a:rPr>
              <a:t>: нормальный вид</a:t>
            </a:r>
          </a:p>
          <a:p>
            <a:pPr algn="ctr" eaLnBrk="1" hangingPunct="1"/>
            <a:r>
              <a:rPr lang="uk-UA" altLang="uk-UA" dirty="0">
                <a:solidFill>
                  <a:srgbClr val="000000"/>
                </a:solidFill>
              </a:rPr>
              <a:t>В</a:t>
            </a:r>
            <a:r>
              <a:rPr lang="uk-UA" altLang="uk-UA" dirty="0" smtClean="0">
                <a:solidFill>
                  <a:srgbClr val="000000"/>
                </a:solidFill>
              </a:rPr>
              <a:t>низу</a:t>
            </a:r>
            <a:r>
              <a:rPr lang="uk-UA" altLang="uk-UA" dirty="0">
                <a:solidFill>
                  <a:srgbClr val="000000"/>
                </a:solidFill>
              </a:rPr>
              <a:t>: </a:t>
            </a:r>
            <a:r>
              <a:rPr lang="ru-RU" altLang="uk-UA" dirty="0">
                <a:solidFill>
                  <a:srgbClr val="000000"/>
                </a:solidFill>
              </a:rPr>
              <a:t>пораженный</a:t>
            </a:r>
            <a:r>
              <a:rPr lang="uk-UA" altLang="uk-UA" dirty="0">
                <a:solidFill>
                  <a:srgbClr val="000000"/>
                </a:solidFill>
              </a:rPr>
              <a:t> грибами</a:t>
            </a:r>
            <a:endParaRPr lang="ru-RU" altLang="uk-UA" b="1" dirty="0">
              <a:solidFill>
                <a:srgbClr val="000000"/>
              </a:solidFill>
            </a:endParaRPr>
          </a:p>
        </p:txBody>
      </p:sp>
      <p:sp>
        <p:nvSpPr>
          <p:cNvPr id="18444" name="Freeform 293"/>
          <p:cNvSpPr>
            <a:spLocks noChangeArrowheads="1"/>
          </p:cNvSpPr>
          <p:nvPr/>
        </p:nvSpPr>
        <p:spPr bwMode="auto">
          <a:xfrm>
            <a:off x="6816725" y="2909580"/>
            <a:ext cx="3309938" cy="2006600"/>
          </a:xfrm>
          <a:prstGeom prst="flowChartAlternateProcess">
            <a:avLst/>
          </a:prstGeom>
          <a:blipFill dpi="0" rotWithShape="1">
            <a:blip r:embed="rId4"/>
            <a:srcRect/>
            <a:stretch>
              <a:fillRect/>
            </a:stretch>
          </a:blipFill>
          <a:ln>
            <a:noFill/>
          </a:ln>
          <a:extLst>
            <a:ext uri="{91240B29-F687-4F45-9708-019B960494DF}">
              <a14:hiddenLine xmlns:a14="http://schemas.microsoft.com/office/drawing/2010/main" w="825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ltLang="ru-RU" dirty="0"/>
          </a:p>
        </p:txBody>
      </p:sp>
      <p:sp>
        <p:nvSpPr>
          <p:cNvPr id="18445" name="Freeform 294"/>
          <p:cNvSpPr>
            <a:spLocks noChangeArrowheads="1"/>
          </p:cNvSpPr>
          <p:nvPr/>
        </p:nvSpPr>
        <p:spPr bwMode="auto">
          <a:xfrm>
            <a:off x="6901206" y="5080000"/>
            <a:ext cx="3240088" cy="1778000"/>
          </a:xfrm>
          <a:prstGeom prst="flowChartAlternateProcess">
            <a:avLst/>
          </a:prstGeom>
          <a:blipFill dpi="0" rotWithShape="1">
            <a:blip r:embed="rId5"/>
            <a:srcRect/>
            <a:stretch>
              <a:fillRect/>
            </a:stretch>
          </a:blipFill>
          <a:ln>
            <a:noFill/>
          </a:ln>
          <a:extLst>
            <a:ext uri="{91240B29-F687-4F45-9708-019B960494DF}">
              <a14:hiddenLine xmlns:a14="http://schemas.microsoft.com/office/drawing/2010/main" w="5804">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ltLang="ru-RU" dirty="0"/>
          </a:p>
        </p:txBody>
      </p:sp>
      <p:sp>
        <p:nvSpPr>
          <p:cNvPr id="10" name="Овал 9"/>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35</a:t>
            </a:r>
            <a:endParaRPr lang="ru-RU" dirty="0"/>
          </a:p>
        </p:txBody>
      </p:sp>
    </p:spTree>
    <p:extLst>
      <p:ext uri="{BB962C8B-B14F-4D97-AF65-F5344CB8AC3E}">
        <p14:creationId xmlns:p14="http://schemas.microsoft.com/office/powerpoint/2010/main" val="17558877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Прямоугольник 1"/>
          <p:cNvSpPr>
            <a:spLocks noChangeArrowheads="1"/>
          </p:cNvSpPr>
          <p:nvPr/>
        </p:nvSpPr>
        <p:spPr bwMode="auto">
          <a:xfrm>
            <a:off x="1867200" y="250965"/>
            <a:ext cx="612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000" b="1" dirty="0">
                <a:solidFill>
                  <a:srgbClr val="C00000"/>
                </a:solidFill>
                <a:cs typeface="Arial" panose="020B0604020202020204" pitchFamily="34" charset="0"/>
              </a:rPr>
              <a:t>ПЕЦИЛОМИЦИН РМ116</a:t>
            </a:r>
            <a:endParaRPr lang="ru-RU" altLang="ru-RU" sz="4000" dirty="0">
              <a:solidFill>
                <a:srgbClr val="C00000"/>
              </a:solidFill>
              <a:cs typeface="Arial" panose="020B0604020202020204" pitchFamily="34" charset="0"/>
            </a:endParaRPr>
          </a:p>
        </p:txBody>
      </p:sp>
      <p:sp>
        <p:nvSpPr>
          <p:cNvPr id="3" name="Прямоугольник 2"/>
          <p:cNvSpPr/>
          <p:nvPr/>
        </p:nvSpPr>
        <p:spPr>
          <a:xfrm>
            <a:off x="2279576" y="1127179"/>
            <a:ext cx="7704855" cy="461665"/>
          </a:xfrm>
          <a:prstGeom prst="rect">
            <a:avLst/>
          </a:prstGeom>
        </p:spPr>
        <p:txBody>
          <a:bodyPr wrap="square">
            <a:spAutoFit/>
          </a:bodyPr>
          <a:lstStyle/>
          <a:p>
            <a:pPr algn="ctr">
              <a:defRPr/>
            </a:pPr>
            <a:r>
              <a:rPr lang="ru-RU" altLang="uk-UA" sz="2400" b="1" kern="0" dirty="0">
                <a:solidFill>
                  <a:srgbClr val="C00000"/>
                </a:solidFill>
                <a:latin typeface="Arial" panose="020B0604020202020204" pitchFamily="34" charset="0"/>
                <a:cs typeface="Arial" panose="020B0604020202020204" pitchFamily="34" charset="0"/>
              </a:rPr>
              <a:t>Поражения вредителей мицелием гриба</a:t>
            </a:r>
            <a:endParaRPr lang="ru-RU" sz="2400" kern="0" dirty="0">
              <a:solidFill>
                <a:sysClr val="windowText" lastClr="000000"/>
              </a:solidFill>
              <a:latin typeface="Arial" panose="020B0604020202020204" pitchFamily="34" charset="0"/>
              <a:cs typeface="Arial" panose="020B0604020202020204" pitchFamily="34" charset="0"/>
            </a:endParaRPr>
          </a:p>
        </p:txBody>
      </p:sp>
      <p:sp>
        <p:nvSpPr>
          <p:cNvPr id="19460" name="Text Box 3"/>
          <p:cNvSpPr txBox="1">
            <a:spLocks noChangeArrowheads="1"/>
          </p:cNvSpPr>
          <p:nvPr/>
        </p:nvSpPr>
        <p:spPr bwMode="auto">
          <a:xfrm>
            <a:off x="2048443" y="1579164"/>
            <a:ext cx="3375025" cy="9159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uk-UA" altLang="uk-UA" b="1" dirty="0">
                <a:solidFill>
                  <a:srgbClr val="214F87"/>
                </a:solidFill>
              </a:rPr>
              <a:t>Мед</a:t>
            </a:r>
            <a:r>
              <a:rPr lang="ru-RU" altLang="uk-UA" b="1" dirty="0">
                <a:solidFill>
                  <a:srgbClr val="214F87"/>
                </a:solidFill>
              </a:rPr>
              <a:t>в</a:t>
            </a:r>
            <a:r>
              <a:rPr lang="uk-UA" altLang="uk-UA" b="1" dirty="0">
                <a:solidFill>
                  <a:srgbClr val="214F87"/>
                </a:solidFill>
              </a:rPr>
              <a:t>едка обыкновенная</a:t>
            </a:r>
          </a:p>
          <a:p>
            <a:pPr eaLnBrk="1" hangingPunct="1"/>
            <a:r>
              <a:rPr lang="uk-UA" altLang="uk-UA" dirty="0">
                <a:solidFill>
                  <a:srgbClr val="000000"/>
                </a:solidFill>
              </a:rPr>
              <a:t>В</a:t>
            </a:r>
            <a:r>
              <a:rPr lang="uk-UA" altLang="uk-UA" dirty="0" smtClean="0">
                <a:solidFill>
                  <a:srgbClr val="000000"/>
                </a:solidFill>
              </a:rPr>
              <a:t>верху</a:t>
            </a:r>
            <a:r>
              <a:rPr lang="uk-UA" altLang="uk-UA" dirty="0">
                <a:solidFill>
                  <a:srgbClr val="000000"/>
                </a:solidFill>
              </a:rPr>
              <a:t>: нормальный вид</a:t>
            </a:r>
          </a:p>
          <a:p>
            <a:pPr eaLnBrk="1" hangingPunct="1"/>
            <a:r>
              <a:rPr lang="uk-UA" altLang="uk-UA" dirty="0">
                <a:solidFill>
                  <a:srgbClr val="000000"/>
                </a:solidFill>
              </a:rPr>
              <a:t>В</a:t>
            </a:r>
            <a:r>
              <a:rPr lang="uk-UA" altLang="uk-UA" dirty="0" smtClean="0">
                <a:solidFill>
                  <a:srgbClr val="000000"/>
                </a:solidFill>
              </a:rPr>
              <a:t>низу</a:t>
            </a:r>
            <a:r>
              <a:rPr lang="uk-UA" altLang="uk-UA" dirty="0">
                <a:solidFill>
                  <a:srgbClr val="000000"/>
                </a:solidFill>
              </a:rPr>
              <a:t>: пораженный грибом</a:t>
            </a:r>
            <a:endParaRPr lang="ru-RU" altLang="uk-UA" b="1" dirty="0">
              <a:solidFill>
                <a:srgbClr val="000000"/>
              </a:solidFill>
            </a:endParaRPr>
          </a:p>
        </p:txBody>
      </p:sp>
      <p:sp>
        <p:nvSpPr>
          <p:cNvPr id="19461" name="Freeform 302"/>
          <p:cNvSpPr>
            <a:spLocks noChangeArrowheads="1"/>
          </p:cNvSpPr>
          <p:nvPr/>
        </p:nvSpPr>
        <p:spPr bwMode="auto">
          <a:xfrm>
            <a:off x="1703512" y="2500314"/>
            <a:ext cx="3960440" cy="1933575"/>
          </a:xfrm>
          <a:prstGeom prst="flowChartAlternateProcess">
            <a:avLst/>
          </a:prstGeom>
          <a:blipFill dpi="0" rotWithShape="1">
            <a:blip r:embed="rId2"/>
            <a:srcRect/>
            <a:stretch>
              <a:fillRect/>
            </a:stretch>
          </a:blipFill>
          <a:ln>
            <a:noFill/>
          </a:ln>
          <a:extLst>
            <a:ext uri="{91240B29-F687-4F45-9708-019B960494DF}">
              <a14:hiddenLine xmlns:a14="http://schemas.microsoft.com/office/drawing/2010/main" w="364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ltLang="ru-RU" dirty="0"/>
          </a:p>
        </p:txBody>
      </p:sp>
      <p:pic>
        <p:nvPicPr>
          <p:cNvPr id="6" name="Рисунок 5"/>
          <p:cNvPicPr>
            <a:picLocks noChangeAspect="1"/>
          </p:cNvPicPr>
          <p:nvPr/>
        </p:nvPicPr>
        <p:blipFill>
          <a:blip r:embed="rId3" cstate="print"/>
          <a:stretch>
            <a:fillRect/>
          </a:stretch>
        </p:blipFill>
        <p:spPr>
          <a:xfrm>
            <a:off x="1581538" y="4564542"/>
            <a:ext cx="4176464" cy="2205297"/>
          </a:xfrm>
          <a:prstGeom prst="flowChartAlternateProcess">
            <a:avLst/>
          </a:prstGeom>
        </p:spPr>
      </p:pic>
      <p:sp>
        <p:nvSpPr>
          <p:cNvPr id="7" name="Text Box 4"/>
          <p:cNvSpPr txBox="1">
            <a:spLocks noChangeArrowheads="1"/>
          </p:cNvSpPr>
          <p:nvPr/>
        </p:nvSpPr>
        <p:spPr bwMode="auto">
          <a:xfrm>
            <a:off x="6772913" y="1630149"/>
            <a:ext cx="3476625" cy="1200150"/>
          </a:xfrm>
          <a:prstGeom prst="rect">
            <a:avLst/>
          </a:prstGeom>
          <a:solidFill>
            <a:srgbClr val="EEECE1"/>
          </a:solidFill>
          <a:ln>
            <a:noFill/>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defRPr/>
            </a:pPr>
            <a:r>
              <a:rPr lang="ru-RU" altLang="uk-UA" b="1" kern="0" dirty="0">
                <a:solidFill>
                  <a:srgbClr val="214F87"/>
                </a:solidFill>
              </a:rPr>
              <a:t>Золотистая картофельная </a:t>
            </a:r>
          </a:p>
          <a:p>
            <a:pPr eaLnBrk="1" hangingPunct="1">
              <a:defRPr/>
            </a:pPr>
            <a:r>
              <a:rPr lang="ru-RU" altLang="uk-UA" b="1" kern="0" dirty="0">
                <a:solidFill>
                  <a:srgbClr val="214F87"/>
                </a:solidFill>
              </a:rPr>
              <a:t>цистообразующая нематода</a:t>
            </a:r>
          </a:p>
          <a:p>
            <a:pPr eaLnBrk="1" hangingPunct="1">
              <a:defRPr/>
            </a:pPr>
            <a:r>
              <a:rPr lang="uk-UA" altLang="uk-UA" kern="0" dirty="0">
                <a:solidFill>
                  <a:sysClr val="windowText" lastClr="000000"/>
                </a:solidFill>
              </a:rPr>
              <a:t>В</a:t>
            </a:r>
            <a:r>
              <a:rPr lang="uk-UA" altLang="uk-UA" kern="0" dirty="0" smtClean="0">
                <a:solidFill>
                  <a:sysClr val="windowText" lastClr="000000"/>
                </a:solidFill>
              </a:rPr>
              <a:t>верху</a:t>
            </a:r>
            <a:r>
              <a:rPr lang="uk-UA" altLang="uk-UA" kern="0" dirty="0">
                <a:solidFill>
                  <a:sysClr val="windowText" lastClr="000000"/>
                </a:solidFill>
              </a:rPr>
              <a:t>: нормальный вид</a:t>
            </a:r>
          </a:p>
          <a:p>
            <a:pPr eaLnBrk="1" hangingPunct="1">
              <a:defRPr/>
            </a:pPr>
            <a:r>
              <a:rPr lang="uk-UA" altLang="uk-UA" kern="0" dirty="0">
                <a:solidFill>
                  <a:sysClr val="windowText" lastClr="000000"/>
                </a:solidFill>
              </a:rPr>
              <a:t>В</a:t>
            </a:r>
            <a:r>
              <a:rPr lang="uk-UA" altLang="uk-UA" kern="0" dirty="0" smtClean="0">
                <a:solidFill>
                  <a:sysClr val="windowText" lastClr="000000"/>
                </a:solidFill>
              </a:rPr>
              <a:t>низу</a:t>
            </a:r>
            <a:r>
              <a:rPr lang="uk-UA" altLang="uk-UA" kern="0" dirty="0">
                <a:solidFill>
                  <a:sysClr val="windowText" lastClr="000000"/>
                </a:solidFill>
              </a:rPr>
              <a:t>: пораженный грибом</a:t>
            </a:r>
            <a:endParaRPr lang="ru-RU" altLang="uk-UA" b="1" kern="0" dirty="0">
              <a:solidFill>
                <a:sysClr val="windowText" lastClr="000000"/>
              </a:solidFill>
            </a:endParaRPr>
          </a:p>
        </p:txBody>
      </p:sp>
      <p:sp>
        <p:nvSpPr>
          <p:cNvPr id="19464" name="Freeform 300"/>
          <p:cNvSpPr>
            <a:spLocks noChangeArrowheads="1"/>
          </p:cNvSpPr>
          <p:nvPr/>
        </p:nvSpPr>
        <p:spPr bwMode="auto">
          <a:xfrm>
            <a:off x="6764339" y="2833689"/>
            <a:ext cx="3451225" cy="1800225"/>
          </a:xfrm>
          <a:prstGeom prst="flowChartAlternateProcess">
            <a:avLst/>
          </a:prstGeom>
          <a:blipFill dpi="0" rotWithShape="1">
            <a:blip r:embed="rId4"/>
            <a:srcRect/>
            <a:stretch>
              <a:fillRect/>
            </a:stretch>
          </a:blipFill>
          <a:ln>
            <a:noFill/>
          </a:ln>
          <a:extLst>
            <a:ext uri="{91240B29-F687-4F45-9708-019B960494DF}">
              <a14:hiddenLine xmlns:a14="http://schemas.microsoft.com/office/drawing/2010/main" w="4394">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ltLang="ru-RU" dirty="0"/>
          </a:p>
        </p:txBody>
      </p:sp>
      <p:pic>
        <p:nvPicPr>
          <p:cNvPr id="9" name="Picture 2" descr="Y:\Work\2015.06.11_Буклет Ентоцид\fig15_10a.jpg"/>
          <p:cNvPicPr>
            <a:picLocks noChangeAspect="1" noChangeArrowheads="1"/>
          </p:cNvPicPr>
          <p:nvPr/>
        </p:nvPicPr>
        <p:blipFill>
          <a:blip r:embed="rId5" cstate="print">
            <a:extLst/>
          </a:blip>
          <a:srcRect/>
          <a:stretch>
            <a:fillRect/>
          </a:stretch>
        </p:blipFill>
        <p:spPr bwMode="auto">
          <a:xfrm>
            <a:off x="6772913" y="4802241"/>
            <a:ext cx="3442651" cy="2032000"/>
          </a:xfrm>
          <a:prstGeom prst="flowChartAlternateProcess">
            <a:avLst/>
          </a:prstGeom>
          <a:noFill/>
          <a:ln>
            <a:noFill/>
          </a:ln>
          <a:extLst/>
        </p:spPr>
      </p:pic>
      <p:sp>
        <p:nvSpPr>
          <p:cNvPr id="10" name="Овал 9"/>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36</a:t>
            </a:r>
            <a:endParaRPr lang="ru-RU" dirty="0"/>
          </a:p>
        </p:txBody>
      </p:sp>
    </p:spTree>
    <p:extLst>
      <p:ext uri="{BB962C8B-B14F-4D97-AF65-F5344CB8AC3E}">
        <p14:creationId xmlns:p14="http://schemas.microsoft.com/office/powerpoint/2010/main" val="21799751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Прямоугольник 1"/>
          <p:cNvSpPr>
            <a:spLocks noChangeArrowheads="1"/>
          </p:cNvSpPr>
          <p:nvPr/>
        </p:nvSpPr>
        <p:spPr bwMode="auto">
          <a:xfrm>
            <a:off x="1991544" y="188640"/>
            <a:ext cx="612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000" b="1" dirty="0">
                <a:solidFill>
                  <a:srgbClr val="C00000"/>
                </a:solidFill>
                <a:cs typeface="Arial" panose="020B0604020202020204" pitchFamily="34" charset="0"/>
              </a:rPr>
              <a:t>БМ </a:t>
            </a:r>
            <a:r>
              <a:rPr lang="en-US" altLang="ru-RU" sz="4000" b="1" dirty="0">
                <a:solidFill>
                  <a:srgbClr val="C00000"/>
                </a:solidFill>
                <a:cs typeface="Arial" panose="020B0604020202020204" pitchFamily="34" charset="0"/>
              </a:rPr>
              <a:t>Beauveria spp. B 17</a:t>
            </a:r>
            <a:endParaRPr lang="ru-RU" altLang="ru-RU" sz="4000" dirty="0">
              <a:solidFill>
                <a:srgbClr val="C00000"/>
              </a:solidFill>
              <a:cs typeface="Arial" panose="020B0604020202020204" pitchFamily="34" charset="0"/>
            </a:endParaRPr>
          </a:p>
        </p:txBody>
      </p:sp>
      <p:sp>
        <p:nvSpPr>
          <p:cNvPr id="3" name="Прямоугольник 2"/>
          <p:cNvSpPr/>
          <p:nvPr/>
        </p:nvSpPr>
        <p:spPr>
          <a:xfrm>
            <a:off x="119336" y="1350963"/>
            <a:ext cx="11809312" cy="4001095"/>
          </a:xfrm>
          <a:prstGeom prst="rect">
            <a:avLst/>
          </a:prstGeom>
        </p:spPr>
        <p:txBody>
          <a:bodyPr wrap="square">
            <a:spAutoFit/>
          </a:bodyPr>
          <a:lstStyle/>
          <a:p>
            <a:pPr algn="just" eaLnBrk="1" hangingPunct="1">
              <a:defRPr/>
            </a:pPr>
            <a:r>
              <a:rPr lang="uk-UA" altLang="ru-RU" sz="2400" b="1" dirty="0">
                <a:solidFill>
                  <a:srgbClr val="C00000"/>
                </a:solidFill>
                <a:latin typeface="Arial" panose="020B0604020202020204" pitchFamily="34" charset="0"/>
                <a:cs typeface="Arial" panose="020B0604020202020204" pitchFamily="34" charset="0"/>
              </a:rPr>
              <a:t>БМ </a:t>
            </a:r>
            <a:r>
              <a:rPr lang="en-US" altLang="ru-RU" sz="2400" b="1" dirty="0">
                <a:solidFill>
                  <a:srgbClr val="C00000"/>
                </a:solidFill>
                <a:latin typeface="Arial" panose="020B0604020202020204" pitchFamily="34" charset="0"/>
                <a:cs typeface="Arial" panose="020B0604020202020204" pitchFamily="34" charset="0"/>
              </a:rPr>
              <a:t>Beauveria spp. B 17</a:t>
            </a:r>
            <a:r>
              <a:rPr lang="en-US" altLang="ru-RU" sz="2400" dirty="0">
                <a:solidFill>
                  <a:srgbClr val="C00000"/>
                </a:solidFill>
                <a:latin typeface="Arial" panose="020B0604020202020204" pitchFamily="34" charset="0"/>
                <a:cs typeface="Arial" panose="020B0604020202020204" pitchFamily="34" charset="0"/>
              </a:rPr>
              <a:t> </a:t>
            </a:r>
            <a:r>
              <a:rPr lang="ru-RU" sz="2400" dirty="0">
                <a:solidFill>
                  <a:srgbClr val="7030A0"/>
                </a:solidFill>
                <a:latin typeface="Arial" panose="020B0604020202020204" pitchFamily="34" charset="0"/>
                <a:cs typeface="Arial" panose="020B0604020202020204" pitchFamily="34" charset="0"/>
              </a:rPr>
              <a:t>– </a:t>
            </a:r>
            <a:r>
              <a:rPr lang="ru-RU" sz="2400" dirty="0">
                <a:solidFill>
                  <a:srgbClr val="214F87"/>
                </a:solidFill>
                <a:latin typeface="Arial" panose="020B0604020202020204" pitchFamily="34" charset="0"/>
                <a:cs typeface="Arial" panose="020B0604020202020204" pitchFamily="34" charset="0"/>
              </a:rPr>
              <a:t>биологический инсектицид для борьбы с</a:t>
            </a:r>
            <a:r>
              <a:rPr lang="en-US" sz="2400" dirty="0">
                <a:solidFill>
                  <a:srgbClr val="214F87"/>
                </a:solidFill>
                <a:latin typeface="Arial" panose="020B0604020202020204" pitchFamily="34" charset="0"/>
                <a:cs typeface="Arial" panose="020B0604020202020204" pitchFamily="34" charset="0"/>
              </a:rPr>
              <a:t> </a:t>
            </a:r>
            <a:r>
              <a:rPr lang="ru-RU" sz="2400" dirty="0">
                <a:solidFill>
                  <a:srgbClr val="214F87"/>
                </a:solidFill>
                <a:latin typeface="Arial" panose="020B0604020202020204" pitchFamily="34" charset="0"/>
                <a:cs typeface="Arial" panose="020B0604020202020204" pitchFamily="34" charset="0"/>
              </a:rPr>
              <a:t>комплексом вредителей сельскохозяйственных культур и стимуляции роста растений. </a:t>
            </a:r>
          </a:p>
          <a:p>
            <a:pPr algn="just" eaLnBrk="1" hangingPunct="1">
              <a:defRPr/>
            </a:pPr>
            <a:r>
              <a:rPr lang="ru-RU" sz="2400" dirty="0">
                <a:solidFill>
                  <a:srgbClr val="000099"/>
                </a:solidFill>
                <a:latin typeface="Arial" panose="020B0604020202020204" pitchFamily="34" charset="0"/>
                <a:cs typeface="Arial" panose="020B0604020202020204" pitchFamily="34" charset="0"/>
              </a:rPr>
              <a:t>  </a:t>
            </a:r>
          </a:p>
          <a:p>
            <a:pPr eaLnBrk="1" hangingPunct="1">
              <a:defRPr/>
            </a:pPr>
            <a:r>
              <a:rPr lang="ru-RU" sz="2400" dirty="0">
                <a:solidFill>
                  <a:srgbClr val="C00000"/>
                </a:solidFill>
                <a:latin typeface="Arial" panose="020B0604020202020204" pitchFamily="34" charset="0"/>
                <a:cs typeface="Arial" panose="020B0604020202020204" pitchFamily="34" charset="0"/>
              </a:rPr>
              <a:t>К препарату входят споры энтопатогенного гриба  </a:t>
            </a:r>
            <a:r>
              <a:rPr lang="en-US" sz="2400" i="1" dirty="0">
                <a:solidFill>
                  <a:srgbClr val="C00000"/>
                </a:solidFill>
                <a:latin typeface="Arial" panose="020B0604020202020204" pitchFamily="34" charset="0"/>
                <a:cs typeface="Arial" panose="020B0604020202020204" pitchFamily="34" charset="0"/>
              </a:rPr>
              <a:t>Beauveria spp</a:t>
            </a:r>
            <a:r>
              <a:rPr lang="en-US" sz="2400" dirty="0">
                <a:solidFill>
                  <a:srgbClr val="C00000"/>
                </a:solidFill>
                <a:latin typeface="Arial" panose="020B0604020202020204" pitchFamily="34" charset="0"/>
                <a:cs typeface="Arial" panose="020B0604020202020204" pitchFamily="34" charset="0"/>
              </a:rPr>
              <a:t> </a:t>
            </a:r>
            <a:r>
              <a:rPr lang="ru-RU" sz="2400" dirty="0">
                <a:solidFill>
                  <a:srgbClr val="C00000"/>
                </a:solidFill>
                <a:latin typeface="Arial" panose="020B0604020202020204" pitchFamily="34" charset="0"/>
                <a:cs typeface="Arial" panose="020B0604020202020204" pitchFamily="34" charset="0"/>
              </a:rPr>
              <a:t>с общим титром не менее </a:t>
            </a:r>
            <a:r>
              <a:rPr lang="en-US" sz="2400" dirty="0">
                <a:solidFill>
                  <a:srgbClr val="C00000"/>
                </a:solidFill>
                <a:latin typeface="Arial" panose="020B0604020202020204" pitchFamily="34" charset="0"/>
                <a:cs typeface="Arial" panose="020B0604020202020204" pitchFamily="34" charset="0"/>
              </a:rPr>
              <a:t>2</a:t>
            </a:r>
            <a:r>
              <a:rPr lang="ru-RU" sz="2400" dirty="0">
                <a:solidFill>
                  <a:srgbClr val="C00000"/>
                </a:solidFill>
                <a:latin typeface="Arial" panose="020B0604020202020204" pitchFamily="34" charset="0"/>
                <a:cs typeface="Arial" panose="020B0604020202020204" pitchFamily="34" charset="0"/>
              </a:rPr>
              <a:t>*10⁹КОЕ/г</a:t>
            </a:r>
          </a:p>
          <a:p>
            <a:pPr eaLnBrk="1" hangingPunct="1">
              <a:defRPr/>
            </a:pPr>
            <a:r>
              <a:rPr lang="ru-RU" altLang="uk-UA" sz="2400" b="1" dirty="0">
                <a:solidFill>
                  <a:srgbClr val="0070C0"/>
                </a:solidFill>
                <a:latin typeface="Arial" panose="020B0604020202020204" pitchFamily="34" charset="0"/>
                <a:cs typeface="Arial" panose="020B0604020202020204" pitchFamily="34" charset="0"/>
              </a:rPr>
              <a:t>Препаративная форма</a:t>
            </a:r>
            <a:r>
              <a:rPr lang="uk-UA" altLang="uk-UA" sz="2400" b="1" dirty="0">
                <a:solidFill>
                  <a:srgbClr val="000099"/>
                </a:solidFill>
                <a:latin typeface="Arial" panose="020B0604020202020204" pitchFamily="34" charset="0"/>
                <a:cs typeface="Arial" panose="020B0604020202020204" pitchFamily="34" charset="0"/>
              </a:rPr>
              <a:t>: </a:t>
            </a:r>
            <a:r>
              <a:rPr lang="ru-RU" altLang="uk-UA" sz="2400" dirty="0">
                <a:solidFill>
                  <a:srgbClr val="214F87"/>
                </a:solidFill>
                <a:latin typeface="Arial" panose="020B0604020202020204" pitchFamily="34" charset="0"/>
                <a:cs typeface="Arial" panose="020B0604020202020204" pitchFamily="34" charset="0"/>
              </a:rPr>
              <a:t>порошок</a:t>
            </a:r>
            <a:endParaRPr lang="uk-UA" altLang="uk-UA" sz="2400" dirty="0">
              <a:solidFill>
                <a:srgbClr val="214F87"/>
              </a:solidFill>
              <a:latin typeface="Arial" panose="020B0604020202020204" pitchFamily="34" charset="0"/>
              <a:cs typeface="Arial" panose="020B0604020202020204" pitchFamily="34" charset="0"/>
            </a:endParaRPr>
          </a:p>
          <a:p>
            <a:pPr algn="just" eaLnBrk="1" hangingPunct="1">
              <a:defRPr/>
            </a:pPr>
            <a:r>
              <a:rPr lang="uk-UA" altLang="uk-UA" sz="2400" b="1" dirty="0">
                <a:solidFill>
                  <a:srgbClr val="0070C0"/>
                </a:solidFill>
                <a:latin typeface="Arial" panose="020B0604020202020204" pitchFamily="34" charset="0"/>
                <a:cs typeface="Arial" panose="020B0604020202020204" pitchFamily="34" charset="0"/>
              </a:rPr>
              <a:t>Условия хранения: </a:t>
            </a:r>
            <a:r>
              <a:rPr lang="uk-UA" altLang="uk-UA" sz="2400" dirty="0">
                <a:solidFill>
                  <a:srgbClr val="214F87"/>
                </a:solidFill>
                <a:latin typeface="Arial" panose="020B0604020202020204" pitchFamily="34" charset="0"/>
                <a:cs typeface="Arial" panose="020B0604020202020204" pitchFamily="34" charset="0"/>
              </a:rPr>
              <a:t>при температуре от +2°С до +15°С в темном, сухом, защищенном от прямых солнечных лучей месте.</a:t>
            </a:r>
          </a:p>
          <a:p>
            <a:pPr algn="just" eaLnBrk="1" hangingPunct="1">
              <a:defRPr/>
            </a:pPr>
            <a:r>
              <a:rPr lang="uk-UA" altLang="uk-UA" sz="2400" b="1" dirty="0">
                <a:solidFill>
                  <a:srgbClr val="0070C0"/>
                </a:solidFill>
                <a:latin typeface="Arial" panose="020B0604020202020204" pitchFamily="34" charset="0"/>
                <a:cs typeface="Arial" panose="020B0604020202020204" pitchFamily="34" charset="0"/>
              </a:rPr>
              <a:t>Срок годности</a:t>
            </a:r>
            <a:r>
              <a:rPr lang="uk-UA" altLang="uk-UA" sz="2400" b="1" dirty="0">
                <a:solidFill>
                  <a:srgbClr val="000099"/>
                </a:solidFill>
                <a:latin typeface="Arial" panose="020B0604020202020204" pitchFamily="34" charset="0"/>
                <a:cs typeface="Arial" panose="020B0604020202020204" pitchFamily="34" charset="0"/>
              </a:rPr>
              <a:t>: </a:t>
            </a:r>
            <a:r>
              <a:rPr lang="uk-UA" altLang="uk-UA" sz="2400" dirty="0">
                <a:solidFill>
                  <a:srgbClr val="660066"/>
                </a:solidFill>
                <a:latin typeface="Arial" panose="020B0604020202020204" pitchFamily="34" charset="0"/>
                <a:cs typeface="Arial" panose="020B0604020202020204" pitchFamily="34" charset="0"/>
              </a:rPr>
              <a:t>3 месяца</a:t>
            </a:r>
          </a:p>
          <a:p>
            <a:pPr marL="285750" indent="-285750" algn="just">
              <a:buFont typeface="Wingdings" pitchFamily="2" charset="2"/>
              <a:buChar char="Ø"/>
              <a:defRPr/>
            </a:pPr>
            <a:endParaRPr lang="ru-RU" sz="2000" dirty="0">
              <a:solidFill>
                <a:srgbClr val="660066"/>
              </a:solidFill>
              <a:cs typeface="Arial" panose="020B0604020202020204" pitchFamily="34" charset="0"/>
            </a:endParaRPr>
          </a:p>
          <a:p>
            <a:pPr algn="just" eaLnBrk="1" hangingPunct="1">
              <a:defRPr/>
            </a:pPr>
            <a:endParaRPr lang="ru-RU" dirty="0">
              <a:solidFill>
                <a:srgbClr val="7030A0"/>
              </a:solidFill>
              <a:cs typeface="Arial" panose="020B0604020202020204" pitchFamily="34" charset="0"/>
            </a:endParaRPr>
          </a:p>
        </p:txBody>
      </p:sp>
      <p:pic>
        <p:nvPicPr>
          <p:cNvPr id="6148" name="Picture 4" descr="Похожее изображение"/>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905"/>
          <a:stretch/>
        </p:blipFill>
        <p:spPr bwMode="auto">
          <a:xfrm>
            <a:off x="1631504" y="4826393"/>
            <a:ext cx="2789042" cy="1960204"/>
          </a:xfrm>
          <a:prstGeom prst="roundRect">
            <a:avLst/>
          </a:prstGeom>
          <a:noFill/>
          <a:extLst>
            <a:ext uri="{909E8E84-426E-40DD-AFC4-6F175D3DCCD1}">
              <a14:hiddenFill xmlns:a14="http://schemas.microsoft.com/office/drawing/2010/main">
                <a:solidFill>
                  <a:srgbClr val="FFFFFF"/>
                </a:solidFill>
              </a14:hiddenFill>
            </a:ext>
          </a:extLst>
        </p:spPr>
      </p:pic>
      <p:sp>
        <p:nvSpPr>
          <p:cNvPr id="2" name="Стрелка вправо 1"/>
          <p:cNvSpPr/>
          <p:nvPr/>
        </p:nvSpPr>
        <p:spPr>
          <a:xfrm>
            <a:off x="5092147" y="5549805"/>
            <a:ext cx="165618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Picture 6" descr="Похожее изображ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176" y="4261426"/>
            <a:ext cx="3168352" cy="2591660"/>
          </a:xfrm>
          <a:prstGeom prst="roundRect">
            <a:avLst/>
          </a:prstGeom>
          <a:noFill/>
          <a:extLst>
            <a:ext uri="{909E8E84-426E-40DD-AFC4-6F175D3DCCD1}">
              <a14:hiddenFill xmlns:a14="http://schemas.microsoft.com/office/drawing/2010/main">
                <a:solidFill>
                  <a:srgbClr val="FFFFFF"/>
                </a:solidFill>
              </a14:hiddenFill>
            </a:ext>
          </a:extLst>
        </p:spPr>
      </p:pic>
      <p:sp>
        <p:nvSpPr>
          <p:cNvPr id="8" name="Овал 7"/>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37</a:t>
            </a:r>
            <a:endParaRPr lang="ru-RU" dirty="0"/>
          </a:p>
        </p:txBody>
      </p:sp>
    </p:spTree>
    <p:extLst>
      <p:ext uri="{BB962C8B-B14F-4D97-AF65-F5344CB8AC3E}">
        <p14:creationId xmlns:p14="http://schemas.microsoft.com/office/powerpoint/2010/main" val="36003879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Прямоугольник 1"/>
          <p:cNvSpPr>
            <a:spLocks noChangeArrowheads="1"/>
          </p:cNvSpPr>
          <p:nvPr/>
        </p:nvSpPr>
        <p:spPr bwMode="auto">
          <a:xfrm>
            <a:off x="1847528" y="260648"/>
            <a:ext cx="612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000" b="1" dirty="0">
                <a:solidFill>
                  <a:srgbClr val="C00000"/>
                </a:solidFill>
                <a:cs typeface="Arial" panose="020B0604020202020204" pitchFamily="34" charset="0"/>
              </a:rPr>
              <a:t>БМ </a:t>
            </a:r>
            <a:r>
              <a:rPr lang="en-US" altLang="ru-RU" sz="4000" b="1" dirty="0">
                <a:solidFill>
                  <a:srgbClr val="C00000"/>
                </a:solidFill>
                <a:cs typeface="Arial" panose="020B0604020202020204" pitchFamily="34" charset="0"/>
              </a:rPr>
              <a:t>Beauveria spp. B 17</a:t>
            </a:r>
            <a:endParaRPr lang="ru-RU" altLang="ru-RU" sz="4000" dirty="0">
              <a:solidFill>
                <a:srgbClr val="C00000"/>
              </a:solidFill>
              <a:cs typeface="Arial" panose="020B0604020202020204" pitchFamily="34" charset="0"/>
            </a:endParaRPr>
          </a:p>
        </p:txBody>
      </p:sp>
      <p:sp>
        <p:nvSpPr>
          <p:cNvPr id="4" name="Объект 2"/>
          <p:cNvSpPr txBox="1">
            <a:spLocks/>
          </p:cNvSpPr>
          <p:nvPr/>
        </p:nvSpPr>
        <p:spPr bwMode="auto">
          <a:xfrm>
            <a:off x="1631950" y="1235075"/>
            <a:ext cx="8928100" cy="3265488"/>
          </a:xfrm>
          <a:prstGeom prst="rect">
            <a:avLst/>
          </a:prstGeom>
          <a:noFill/>
          <a:ln>
            <a:noFill/>
          </a:ln>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Font typeface="Arial" panose="020B0604020202020204" pitchFamily="34" charset="0"/>
              <a:buNone/>
              <a:defRPr/>
            </a:pPr>
            <a:r>
              <a:rPr lang="ru-RU" altLang="ru-RU" b="1" dirty="0">
                <a:solidFill>
                  <a:srgbClr val="006600"/>
                </a:solidFill>
                <a:latin typeface="Arial" panose="020B0604020202020204" pitchFamily="34" charset="0"/>
                <a:cs typeface="Arial" panose="020B0604020202020204" pitchFamily="34" charset="0"/>
              </a:rPr>
              <a:t>Особенности применения</a:t>
            </a:r>
          </a:p>
          <a:p>
            <a:pPr marL="457200" indent="-457200">
              <a:buFont typeface="Wingdings" panose="05000000000000000000" pitchFamily="2" charset="2"/>
              <a:buChar char="Ø"/>
              <a:defRPr/>
            </a:pPr>
            <a:endParaRPr lang="ru-RU" altLang="ru-RU" sz="1600" b="1" dirty="0">
              <a:solidFill>
                <a:srgbClr val="000099"/>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Ø"/>
              <a:defRPr/>
            </a:pPr>
            <a:endParaRPr lang="ru-RU" altLang="ru-RU" sz="1600" b="1" dirty="0">
              <a:solidFill>
                <a:srgbClr val="000099"/>
              </a:solidFill>
              <a:latin typeface="Arial" panose="020B0604020202020204" pitchFamily="34" charset="0"/>
              <a:cs typeface="Arial" panose="020B0604020202020204" pitchFamily="34" charset="0"/>
            </a:endParaRPr>
          </a:p>
          <a:p>
            <a:pPr algn="just">
              <a:buFont typeface="Arial" panose="020B0604020202020204" pitchFamily="34" charset="0"/>
              <a:buNone/>
              <a:defRPr/>
            </a:pPr>
            <a:r>
              <a:rPr lang="ru-RU" altLang="ru-RU" sz="2400" b="1" dirty="0">
                <a:solidFill>
                  <a:srgbClr val="000099"/>
                </a:solidFill>
                <a:latin typeface="Arial" panose="020B0604020202020204" pitchFamily="34" charset="0"/>
                <a:cs typeface="Arial" panose="020B0604020202020204" pitchFamily="34" charset="0"/>
              </a:rPr>
              <a:t>    </a:t>
            </a:r>
            <a:endParaRPr lang="ru-RU" altLang="ru-RU" sz="2400" dirty="0">
              <a:solidFill>
                <a:srgbClr val="000099"/>
              </a:solidFill>
              <a:latin typeface="Arial" panose="020B0604020202020204" pitchFamily="34" charset="0"/>
              <a:cs typeface="Arial" panose="020B0604020202020204" pitchFamily="34" charset="0"/>
            </a:endParaRPr>
          </a:p>
        </p:txBody>
      </p:sp>
      <p:sp>
        <p:nvSpPr>
          <p:cNvPr id="5" name="Скругленный прямоугольник 4"/>
          <p:cNvSpPr/>
          <p:nvPr/>
        </p:nvSpPr>
        <p:spPr>
          <a:xfrm>
            <a:off x="1919536" y="1777466"/>
            <a:ext cx="8433260" cy="571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ru-RU" sz="2400" b="1" dirty="0">
                <a:solidFill>
                  <a:schemeClr val="tx1"/>
                </a:solidFill>
                <a:latin typeface="Arial" panose="020B0604020202020204" pitchFamily="34" charset="0"/>
                <a:cs typeface="Arial" panose="020B0604020202020204" pitchFamily="34" charset="0"/>
              </a:rPr>
              <a:t>pH – </a:t>
            </a:r>
            <a:r>
              <a:rPr lang="ru-RU" altLang="ru-RU" sz="2400" b="1" dirty="0">
                <a:solidFill>
                  <a:schemeClr val="tx1"/>
                </a:solidFill>
                <a:latin typeface="Arial" panose="020B0604020202020204" pitchFamily="34" charset="0"/>
                <a:cs typeface="Arial" panose="020B0604020202020204" pitchFamily="34" charset="0"/>
              </a:rPr>
              <a:t>рабочего раствора 5,5-7,0</a:t>
            </a:r>
          </a:p>
        </p:txBody>
      </p:sp>
      <p:sp>
        <p:nvSpPr>
          <p:cNvPr id="6" name="Скругленный прямоугольник 5"/>
          <p:cNvSpPr/>
          <p:nvPr/>
        </p:nvSpPr>
        <p:spPr>
          <a:xfrm>
            <a:off x="1919536" y="2590571"/>
            <a:ext cx="8505268" cy="85732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altLang="ru-RU" sz="2400" b="1" dirty="0">
                <a:solidFill>
                  <a:schemeClr val="tx1"/>
                </a:solidFill>
                <a:latin typeface="Arial" panose="020B0604020202020204" pitchFamily="34" charset="0"/>
                <a:cs typeface="Arial" panose="020B0604020202020204" pitchFamily="34" charset="0"/>
              </a:rPr>
              <a:t>Применения в утренние и вечерние часы или при облачной погоде в безветренную сухую погоду</a:t>
            </a:r>
          </a:p>
        </p:txBody>
      </p:sp>
      <p:sp>
        <p:nvSpPr>
          <p:cNvPr id="7" name="Скругленный прямоугольник 6"/>
          <p:cNvSpPr/>
          <p:nvPr/>
        </p:nvSpPr>
        <p:spPr>
          <a:xfrm>
            <a:off x="1867653" y="3840357"/>
            <a:ext cx="8557151" cy="660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altLang="ru-RU" sz="2400" b="1" dirty="0">
                <a:solidFill>
                  <a:schemeClr val="tx1"/>
                </a:solidFill>
                <a:latin typeface="Arial" panose="020B0604020202020204" pitchFamily="34" charset="0"/>
                <a:cs typeface="Arial" panose="020B0604020202020204" pitchFamily="34" charset="0"/>
              </a:rPr>
              <a:t>Температурный режим препарата: </a:t>
            </a:r>
            <a:r>
              <a:rPr lang="ru-RU" altLang="ru-RU" sz="2400" b="1" dirty="0">
                <a:solidFill>
                  <a:srgbClr val="FF0000"/>
                </a:solidFill>
                <a:latin typeface="Arial" panose="020B0604020202020204" pitchFamily="34" charset="0"/>
                <a:cs typeface="Arial" panose="020B0604020202020204" pitchFamily="34" charset="0"/>
              </a:rPr>
              <a:t>+12…30 °С</a:t>
            </a:r>
          </a:p>
        </p:txBody>
      </p:sp>
      <p:sp>
        <p:nvSpPr>
          <p:cNvPr id="9" name="Скругленный прямоугольник 8"/>
          <p:cNvSpPr/>
          <p:nvPr/>
        </p:nvSpPr>
        <p:spPr>
          <a:xfrm>
            <a:off x="1831650" y="4970184"/>
            <a:ext cx="8559625" cy="85732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altLang="ru-RU" sz="2000" b="1" dirty="0">
                <a:solidFill>
                  <a:schemeClr val="tx1"/>
                </a:solidFill>
                <a:latin typeface="Arial" panose="020B0604020202020204" pitchFamily="34" charset="0"/>
                <a:cs typeface="Arial" panose="020B0604020202020204" pitchFamily="34" charset="0"/>
              </a:rPr>
              <a:t>Перед применением содержимое тщательно взболтать</a:t>
            </a:r>
          </a:p>
          <a:p>
            <a:pPr algn="ctr">
              <a:defRPr/>
            </a:pPr>
            <a:r>
              <a:rPr lang="ru-RU" altLang="ru-RU" sz="2000" b="1" dirty="0" smtClean="0">
                <a:solidFill>
                  <a:schemeClr val="tx1"/>
                </a:solidFill>
                <a:latin typeface="Arial" panose="020B0604020202020204" pitchFamily="34" charset="0"/>
                <a:cs typeface="Arial" panose="020B0604020202020204" pitchFamily="34" charset="0"/>
              </a:rPr>
              <a:t>Рабочий раствор использовать в течение </a:t>
            </a:r>
            <a:r>
              <a:rPr lang="ru-RU" altLang="ru-RU" sz="2000" b="1" dirty="0">
                <a:solidFill>
                  <a:srgbClr val="FF0000"/>
                </a:solidFill>
                <a:latin typeface="Arial" panose="020B0604020202020204" pitchFamily="34" charset="0"/>
                <a:cs typeface="Arial" panose="020B0604020202020204" pitchFamily="34" charset="0"/>
              </a:rPr>
              <a:t>не более 6-х часов</a:t>
            </a:r>
            <a:endParaRPr lang="ru-RU" altLang="ru-RU" sz="2000" b="1" dirty="0">
              <a:solidFill>
                <a:schemeClr val="tx1"/>
              </a:solidFill>
              <a:latin typeface="Arial" panose="020B0604020202020204" pitchFamily="34" charset="0"/>
              <a:cs typeface="Arial" panose="020B0604020202020204" pitchFamily="34" charset="0"/>
            </a:endParaRPr>
          </a:p>
        </p:txBody>
      </p:sp>
      <p:sp>
        <p:nvSpPr>
          <p:cNvPr id="8" name="Овал 7"/>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38</a:t>
            </a:r>
            <a:endParaRPr lang="ru-RU" dirty="0"/>
          </a:p>
        </p:txBody>
      </p:sp>
    </p:spTree>
    <p:extLst>
      <p:ext uri="{BB962C8B-B14F-4D97-AF65-F5344CB8AC3E}">
        <p14:creationId xmlns:p14="http://schemas.microsoft.com/office/powerpoint/2010/main" val="14358938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19289" y="1484314"/>
            <a:ext cx="8497887" cy="2338387"/>
          </a:xfrm>
          <a:prstGeom prst="rect">
            <a:avLst/>
          </a:prstGeom>
        </p:spPr>
        <p:txBody>
          <a:bodyPr>
            <a:spAutoFit/>
          </a:bodyPr>
          <a:lstStyle/>
          <a:p>
            <a:pPr algn="ctr">
              <a:buFont typeface="Arial" panose="020B0604020202020204" pitchFamily="34" charset="0"/>
              <a:buNone/>
              <a:defRPr/>
            </a:pPr>
            <a:r>
              <a:rPr lang="ru-RU" altLang="ru-RU" sz="2800" b="1" dirty="0">
                <a:solidFill>
                  <a:srgbClr val="006600"/>
                </a:solidFill>
                <a:cs typeface="Arial" panose="020B0604020202020204" pitchFamily="34" charset="0"/>
              </a:rPr>
              <a:t>Совместимость препарата</a:t>
            </a:r>
          </a:p>
          <a:p>
            <a:pPr algn="ctr">
              <a:buFont typeface="Arial" panose="020B0604020202020204" pitchFamily="34" charset="0"/>
              <a:buNone/>
              <a:defRPr/>
            </a:pPr>
            <a:endParaRPr lang="ru-RU" altLang="ru-RU" sz="2800" b="1" dirty="0">
              <a:solidFill>
                <a:srgbClr val="006600"/>
              </a:solidFill>
              <a:cs typeface="Arial" panose="020B0604020202020204" pitchFamily="34" charset="0"/>
            </a:endParaRPr>
          </a:p>
          <a:p>
            <a:pPr algn="ctr">
              <a:buFont typeface="Arial" panose="020B0604020202020204" pitchFamily="34" charset="0"/>
              <a:buNone/>
              <a:defRPr/>
            </a:pPr>
            <a:endParaRPr lang="ru-RU" altLang="ru-RU" sz="2800" b="1" dirty="0">
              <a:solidFill>
                <a:srgbClr val="006600"/>
              </a:solidFill>
              <a:cs typeface="Arial" panose="020B0604020202020204" pitchFamily="34" charset="0"/>
            </a:endParaRPr>
          </a:p>
          <a:p>
            <a:pPr algn="ctr">
              <a:buFont typeface="Arial" panose="020B0604020202020204" pitchFamily="34" charset="0"/>
              <a:buNone/>
              <a:defRPr/>
            </a:pPr>
            <a:endParaRPr lang="ru-RU" altLang="ru-RU" sz="2800" b="1" dirty="0">
              <a:solidFill>
                <a:srgbClr val="006600"/>
              </a:solidFill>
              <a:cs typeface="Arial" panose="020B0604020202020204" pitchFamily="34" charset="0"/>
            </a:endParaRPr>
          </a:p>
          <a:p>
            <a:pPr algn="ctr">
              <a:buFont typeface="Arial" panose="020B0604020202020204" pitchFamily="34" charset="0"/>
              <a:buNone/>
              <a:defRPr/>
            </a:pPr>
            <a:endParaRPr lang="ru-RU" altLang="ru-RU" b="1" dirty="0">
              <a:solidFill>
                <a:srgbClr val="006600"/>
              </a:solidFill>
              <a:cs typeface="Arial" panose="020B0604020202020204" pitchFamily="34" charset="0"/>
            </a:endParaRPr>
          </a:p>
          <a:p>
            <a:pPr marL="457200" indent="-457200" algn="just">
              <a:defRPr/>
            </a:pPr>
            <a:endParaRPr lang="ru-RU" altLang="ru-RU" sz="1600" b="1" dirty="0">
              <a:solidFill>
                <a:srgbClr val="000099"/>
              </a:solidFill>
              <a:cs typeface="Arial" panose="020B0604020202020204" pitchFamily="34" charset="0"/>
            </a:endParaRPr>
          </a:p>
        </p:txBody>
      </p:sp>
      <p:sp>
        <p:nvSpPr>
          <p:cNvPr id="3" name="Прямоугольник 1"/>
          <p:cNvSpPr>
            <a:spLocks noChangeArrowheads="1"/>
          </p:cNvSpPr>
          <p:nvPr/>
        </p:nvSpPr>
        <p:spPr bwMode="auto">
          <a:xfrm>
            <a:off x="1847528" y="260648"/>
            <a:ext cx="612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000" b="1" dirty="0">
                <a:solidFill>
                  <a:srgbClr val="C00000"/>
                </a:solidFill>
                <a:cs typeface="Arial" panose="020B0604020202020204" pitchFamily="34" charset="0"/>
              </a:rPr>
              <a:t>БМ </a:t>
            </a:r>
            <a:r>
              <a:rPr lang="en-US" altLang="ru-RU" sz="4000" b="1" dirty="0">
                <a:solidFill>
                  <a:srgbClr val="C00000"/>
                </a:solidFill>
                <a:cs typeface="Arial" panose="020B0604020202020204" pitchFamily="34" charset="0"/>
              </a:rPr>
              <a:t>Beauveria spp. B 17</a:t>
            </a:r>
            <a:endParaRPr lang="ru-RU" altLang="ru-RU" sz="4000" dirty="0">
              <a:solidFill>
                <a:srgbClr val="C00000"/>
              </a:solidFill>
              <a:cs typeface="Arial" panose="020B0604020202020204" pitchFamily="34" charset="0"/>
            </a:endParaRPr>
          </a:p>
        </p:txBody>
      </p:sp>
      <p:sp>
        <p:nvSpPr>
          <p:cNvPr id="4" name="Скругленный прямоугольник 3"/>
          <p:cNvSpPr/>
          <p:nvPr/>
        </p:nvSpPr>
        <p:spPr>
          <a:xfrm>
            <a:off x="2952751" y="2143125"/>
            <a:ext cx="6429375" cy="1428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altLang="ru-RU" sz="2400" b="1" dirty="0">
                <a:solidFill>
                  <a:schemeClr val="tx1"/>
                </a:solidFill>
                <a:latin typeface="Arial" pitchFamily="34" charset="0"/>
                <a:cs typeface="Arial" pitchFamily="34" charset="0"/>
              </a:rPr>
              <a:t>Препарат совместим с биопрепаратами, регуляторами роста, инсектицидами и удобрениями.</a:t>
            </a:r>
          </a:p>
        </p:txBody>
      </p:sp>
      <p:sp>
        <p:nvSpPr>
          <p:cNvPr id="5" name="Скругленный прямоугольник 4"/>
          <p:cNvSpPr/>
          <p:nvPr/>
        </p:nvSpPr>
        <p:spPr>
          <a:xfrm>
            <a:off x="3345656" y="4077072"/>
            <a:ext cx="5643563" cy="150018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altLang="ru-RU" sz="2400" b="1" dirty="0">
                <a:solidFill>
                  <a:srgbClr val="FF0000"/>
                </a:solidFill>
                <a:latin typeface="Arial" pitchFamily="34" charset="0"/>
                <a:cs typeface="Arial" pitchFamily="34" charset="0"/>
              </a:rPr>
              <a:t>Не совместим с фунгицидами и фумигантами!!!</a:t>
            </a:r>
          </a:p>
        </p:txBody>
      </p:sp>
      <p:sp>
        <p:nvSpPr>
          <p:cNvPr id="6" name="Овал 5"/>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39</a:t>
            </a:r>
            <a:endParaRPr lang="ru-RU" dirty="0"/>
          </a:p>
        </p:txBody>
      </p:sp>
    </p:spTree>
    <p:extLst>
      <p:ext uri="{BB962C8B-B14F-4D97-AF65-F5344CB8AC3E}">
        <p14:creationId xmlns:p14="http://schemas.microsoft.com/office/powerpoint/2010/main" val="41740345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911424" y="301258"/>
            <a:ext cx="7632848" cy="830997"/>
          </a:xfrm>
          <a:prstGeom prst="rect">
            <a:avLst/>
          </a:prstGeom>
          <a:noFill/>
          <a:ln w="9525">
            <a:noFill/>
            <a:miter lim="800000"/>
            <a:headEnd/>
            <a:tailEnd/>
          </a:ln>
        </p:spPr>
        <p:txBody>
          <a:bodyPr wrap="square">
            <a:spAutoFit/>
          </a:bodyPr>
          <a:lstStyle/>
          <a:p>
            <a:pPr algn="ctr">
              <a:defRPr/>
            </a:pPr>
            <a:r>
              <a:rPr lang="ru-RU" sz="2400" b="1" dirty="0">
                <a:solidFill>
                  <a:srgbClr val="FF0000"/>
                </a:solidFill>
                <a:latin typeface="Arial" panose="020B0604020202020204" pitchFamily="34" charset="0"/>
                <a:cs typeface="Arial" panose="020B0604020202020204" pitchFamily="34" charset="0"/>
              </a:rPr>
              <a:t> </a:t>
            </a:r>
            <a:r>
              <a:rPr lang="ru-RU" sz="2400" b="1" dirty="0" smtClean="0">
                <a:solidFill>
                  <a:srgbClr val="FF0000"/>
                </a:solidFill>
                <a:latin typeface="Arial" panose="020B0604020202020204" pitchFamily="34" charset="0"/>
                <a:cs typeface="Arial" panose="020B0604020202020204" pitchFamily="34" charset="0"/>
              </a:rPr>
              <a:t>  </a:t>
            </a:r>
            <a:r>
              <a:rPr lang="ru-RU" sz="2400" b="1" dirty="0" smtClean="0">
                <a:solidFill>
                  <a:srgbClr val="C00000"/>
                </a:solidFill>
                <a:latin typeface="Arial" panose="020B0604020202020204" pitchFamily="34" charset="0"/>
                <a:cs typeface="Arial" panose="020B0604020202020204" pitchFamily="34" charset="0"/>
              </a:rPr>
              <a:t>БАКТЕРИИ-АНТАГОНИСТЫ     </a:t>
            </a:r>
            <a:r>
              <a:rPr lang="ru-RU" sz="2400" b="1" dirty="0" smtClean="0">
                <a:solidFill>
                  <a:srgbClr val="FF0000"/>
                </a:solidFill>
                <a:latin typeface="Arial" panose="020B0604020202020204" pitchFamily="34" charset="0"/>
                <a:cs typeface="Arial" panose="020B0604020202020204" pitchFamily="34" charset="0"/>
              </a:rPr>
              <a:t>          </a:t>
            </a:r>
            <a:r>
              <a:rPr lang="en-US" sz="2400" b="1" i="1" dirty="0" smtClean="0">
                <a:solidFill>
                  <a:srgbClr val="3A1EA2"/>
                </a:solidFill>
                <a:latin typeface="Arial" panose="020B0604020202020204" pitchFamily="34" charset="0"/>
                <a:cs typeface="Arial" panose="020B0604020202020204" pitchFamily="34" charset="0"/>
              </a:rPr>
              <a:t>Pseudomonas</a:t>
            </a:r>
            <a:r>
              <a:rPr lang="ru-RU" sz="2400" b="1" i="1" dirty="0" smtClean="0">
                <a:solidFill>
                  <a:srgbClr val="3A1EA2"/>
                </a:solidFill>
                <a:latin typeface="Arial" panose="020B0604020202020204" pitchFamily="34" charset="0"/>
                <a:cs typeface="Arial" panose="020B0604020202020204" pitchFamily="34" charset="0"/>
              </a:rPr>
              <a:t> </a:t>
            </a:r>
            <a:r>
              <a:rPr lang="en-US" sz="2400" b="1" i="1" dirty="0" err="1">
                <a:solidFill>
                  <a:srgbClr val="3A1EA2"/>
                </a:solidFill>
                <a:latin typeface="Arial" panose="020B0604020202020204" pitchFamily="34" charset="0"/>
                <a:cs typeface="Arial" panose="020B0604020202020204" pitchFamily="34" charset="0"/>
              </a:rPr>
              <a:t>aureofaciens</a:t>
            </a:r>
            <a:r>
              <a:rPr lang="ru-RU" sz="2400" b="1" i="1" dirty="0">
                <a:solidFill>
                  <a:srgbClr val="3A1EA2"/>
                </a:solidFill>
                <a:latin typeface="Arial" panose="020B0604020202020204" pitchFamily="34" charset="0"/>
                <a:cs typeface="Arial" panose="020B0604020202020204" pitchFamily="34" charset="0"/>
              </a:rPr>
              <a:t>     </a:t>
            </a:r>
          </a:p>
        </p:txBody>
      </p:sp>
      <p:sp>
        <p:nvSpPr>
          <p:cNvPr id="3" name="Прямоугольник 1"/>
          <p:cNvSpPr>
            <a:spLocks noChangeArrowheads="1"/>
          </p:cNvSpPr>
          <p:nvPr/>
        </p:nvSpPr>
        <p:spPr bwMode="auto">
          <a:xfrm>
            <a:off x="299203" y="1378474"/>
            <a:ext cx="11161240" cy="1015663"/>
          </a:xfrm>
          <a:prstGeom prst="rect">
            <a:avLst/>
          </a:prstGeom>
          <a:noFill/>
          <a:ln w="9525">
            <a:noFill/>
            <a:miter lim="800000"/>
            <a:headEnd/>
            <a:tailEnd/>
          </a:ln>
        </p:spPr>
        <p:txBody>
          <a:bodyPr wrap="square">
            <a:spAutoFit/>
          </a:bodyPr>
          <a:lstStyle/>
          <a:p>
            <a:pPr algn="ctr">
              <a:defRPr/>
            </a:pPr>
            <a:r>
              <a:rPr lang="ru-RU" sz="2000" b="1" dirty="0">
                <a:latin typeface="Arial" panose="020B0604020202020204" pitchFamily="34" charset="0"/>
                <a:cs typeface="Arial" panose="020B0604020202020204" pitchFamily="34" charset="0"/>
              </a:rPr>
              <a:t>БМ*Р</a:t>
            </a:r>
            <a:r>
              <a:rPr lang="en-US" sz="2000" b="1" dirty="0" err="1">
                <a:latin typeface="Arial" panose="020B0604020202020204" pitchFamily="34" charset="0"/>
                <a:cs typeface="Arial" panose="020B0604020202020204" pitchFamily="34" charset="0"/>
              </a:rPr>
              <a:t>seudomonas</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aureofaciens</a:t>
            </a:r>
            <a:r>
              <a:rPr lang="en-US" sz="2000" b="1"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РА 19 ж.</a:t>
            </a:r>
            <a:endParaRPr lang="en-US" sz="2000" b="1" dirty="0">
              <a:latin typeface="Arial" panose="020B0604020202020204" pitchFamily="34" charset="0"/>
              <a:cs typeface="Arial" panose="020B0604020202020204" pitchFamily="34" charset="0"/>
            </a:endParaRPr>
          </a:p>
          <a:p>
            <a:pPr algn="ctr">
              <a:defRPr/>
            </a:pPr>
            <a:r>
              <a:rPr lang="ru-RU" sz="2000" b="1" dirty="0">
                <a:solidFill>
                  <a:srgbClr val="7030A0"/>
                </a:solidFill>
                <a:latin typeface="Arial" panose="020B0604020202020204" pitchFamily="34" charset="0"/>
                <a:cs typeface="Arial" panose="020B0604020202020204" pitchFamily="34" charset="0"/>
              </a:rPr>
              <a:t>(</a:t>
            </a:r>
            <a:r>
              <a:rPr lang="ru-RU" sz="2000" b="1" dirty="0" err="1">
                <a:solidFill>
                  <a:srgbClr val="7030A0"/>
                </a:solidFill>
                <a:latin typeface="Arial" panose="020B0604020202020204" pitchFamily="34" charset="0"/>
                <a:cs typeface="Arial" panose="020B0604020202020204" pitchFamily="34" charset="0"/>
              </a:rPr>
              <a:t>ризосферные</a:t>
            </a:r>
            <a:r>
              <a:rPr lang="ru-RU" sz="2000" b="1" dirty="0">
                <a:solidFill>
                  <a:srgbClr val="7030A0"/>
                </a:solidFill>
                <a:latin typeface="Arial" panose="020B0604020202020204" pitchFamily="34" charset="0"/>
                <a:cs typeface="Arial" panose="020B0604020202020204" pitchFamily="34" charset="0"/>
              </a:rPr>
              <a:t> бактерии-антагонисты </a:t>
            </a:r>
            <a:r>
              <a:rPr lang="en-US" sz="2000" b="1" i="1" dirty="0">
                <a:solidFill>
                  <a:srgbClr val="7030A0"/>
                </a:solidFill>
                <a:latin typeface="Arial" panose="020B0604020202020204" pitchFamily="34" charset="0"/>
                <a:cs typeface="Arial" panose="020B0604020202020204" pitchFamily="34" charset="0"/>
              </a:rPr>
              <a:t>Pseudomonas </a:t>
            </a:r>
            <a:r>
              <a:rPr lang="en-US" sz="2000" b="1" i="1" dirty="0" err="1">
                <a:solidFill>
                  <a:srgbClr val="7030A0"/>
                </a:solidFill>
                <a:latin typeface="Arial" panose="020B0604020202020204" pitchFamily="34" charset="0"/>
                <a:cs typeface="Arial" panose="020B0604020202020204" pitchFamily="34" charset="0"/>
              </a:rPr>
              <a:t>aureofaciens</a:t>
            </a:r>
            <a:r>
              <a:rPr lang="en-US" sz="2000" b="1" i="1" dirty="0">
                <a:solidFill>
                  <a:srgbClr val="7030A0"/>
                </a:solidFill>
                <a:latin typeface="Arial" panose="020B0604020202020204" pitchFamily="34" charset="0"/>
                <a:cs typeface="Arial" panose="020B0604020202020204" pitchFamily="34" charset="0"/>
              </a:rPr>
              <a:t> </a:t>
            </a:r>
            <a:r>
              <a:rPr lang="ru-RU" sz="2000" b="1" dirty="0">
                <a:solidFill>
                  <a:srgbClr val="7030A0"/>
                </a:solidFill>
                <a:latin typeface="Arial" panose="020B0604020202020204" pitchFamily="34" charset="0"/>
                <a:cs typeface="Arial" panose="020B0604020202020204" pitchFamily="34" charset="0"/>
              </a:rPr>
              <a:t>УКМ В-111 + </a:t>
            </a:r>
            <a:r>
              <a:rPr lang="en-US" sz="2000" b="1" i="1" dirty="0">
                <a:solidFill>
                  <a:srgbClr val="7030A0"/>
                </a:solidFill>
                <a:latin typeface="Arial" panose="020B0604020202020204" pitchFamily="34" charset="0"/>
                <a:cs typeface="Arial" panose="020B0604020202020204" pitchFamily="34" charset="0"/>
              </a:rPr>
              <a:t>Pseudomonas </a:t>
            </a:r>
            <a:r>
              <a:rPr lang="en-US" sz="2000" b="1" i="1" dirty="0" err="1">
                <a:solidFill>
                  <a:srgbClr val="7030A0"/>
                </a:solidFill>
                <a:latin typeface="Arial" panose="020B0604020202020204" pitchFamily="34" charset="0"/>
                <a:cs typeface="Arial" panose="020B0604020202020204" pitchFamily="34" charset="0"/>
              </a:rPr>
              <a:t>aureofaciens</a:t>
            </a:r>
            <a:r>
              <a:rPr lang="ru-RU" sz="2000" b="1" dirty="0">
                <a:solidFill>
                  <a:srgbClr val="7030A0"/>
                </a:solidFill>
                <a:latin typeface="Arial" panose="020B0604020202020204" pitchFamily="34" charset="0"/>
                <a:cs typeface="Arial" panose="020B0604020202020204" pitchFamily="34" charset="0"/>
              </a:rPr>
              <a:t>, </a:t>
            </a:r>
            <a:r>
              <a:rPr lang="ru-RU" sz="2000" dirty="0">
                <a:solidFill>
                  <a:srgbClr val="7030A0"/>
                </a:solidFill>
                <a:latin typeface="Arial" panose="020B0604020202020204" pitchFamily="34" charset="0"/>
                <a:cs typeface="Arial" panose="020B0604020202020204" pitchFamily="34" charset="0"/>
              </a:rPr>
              <a:t>титр - 5x10</a:t>
            </a:r>
            <a:r>
              <a:rPr lang="ru-RU" sz="2000" baseline="30000" dirty="0">
                <a:solidFill>
                  <a:srgbClr val="7030A0"/>
                </a:solidFill>
                <a:latin typeface="Arial" panose="020B0604020202020204" pitchFamily="34" charset="0"/>
                <a:cs typeface="Arial" panose="020B0604020202020204" pitchFamily="34" charset="0"/>
              </a:rPr>
              <a:t>9</a:t>
            </a:r>
            <a:r>
              <a:rPr lang="ru-RU" sz="2000" dirty="0">
                <a:solidFill>
                  <a:srgbClr val="7030A0"/>
                </a:solidFill>
                <a:latin typeface="Arial" panose="020B0604020202020204" pitchFamily="34" charset="0"/>
                <a:cs typeface="Arial" panose="020B0604020202020204" pitchFamily="34" charset="0"/>
              </a:rPr>
              <a:t> клеток/мл</a:t>
            </a:r>
            <a:r>
              <a:rPr lang="ru-RU" sz="2000" b="1" dirty="0">
                <a:solidFill>
                  <a:srgbClr val="7030A0"/>
                </a:solidFill>
                <a:latin typeface="Arial" panose="020B0604020202020204" pitchFamily="34" charset="0"/>
                <a:cs typeface="Arial" panose="020B0604020202020204" pitchFamily="34" charset="0"/>
              </a:rPr>
              <a:t>)</a:t>
            </a:r>
            <a:endParaRPr lang="en-US" sz="2000" b="1" dirty="0">
              <a:solidFill>
                <a:srgbClr val="7030A0"/>
              </a:solidFill>
              <a:latin typeface="Arial" panose="020B0604020202020204" pitchFamily="34" charset="0"/>
              <a:cs typeface="Arial" panose="020B0604020202020204" pitchFamily="34" charset="0"/>
            </a:endParaRPr>
          </a:p>
        </p:txBody>
      </p:sp>
      <p:sp>
        <p:nvSpPr>
          <p:cNvPr id="4" name="TextBox 3"/>
          <p:cNvSpPr txBox="1"/>
          <p:nvPr/>
        </p:nvSpPr>
        <p:spPr>
          <a:xfrm>
            <a:off x="168696" y="2719948"/>
            <a:ext cx="12192000" cy="4093428"/>
          </a:xfrm>
          <a:prstGeom prst="rect">
            <a:avLst/>
          </a:prstGeom>
          <a:solidFill>
            <a:schemeClr val="bg1">
              <a:alpha val="85000"/>
            </a:schemeClr>
          </a:solidFill>
        </p:spPr>
        <p:txBody>
          <a:bodyPr wrap="square">
            <a:spAutoFit/>
          </a:bodyPr>
          <a:lstStyle/>
          <a:p>
            <a:pPr>
              <a:buFont typeface="Wingdings" pitchFamily="2" charset="2"/>
              <a:buChar char="v"/>
              <a:defRPr/>
            </a:pPr>
            <a:r>
              <a:rPr lang="ru-RU" sz="2000" b="1" dirty="0">
                <a:latin typeface="Arial" panose="020B0604020202020204" pitchFamily="34" charset="0"/>
                <a:cs typeface="Arial" panose="020B0604020202020204" pitchFamily="34" charset="0"/>
              </a:rPr>
              <a:t>Синтезируют вторичные метаболиты антибиотического действия – контролируют широкий спектр возбудителей болезней грибной и бактериальной природы</a:t>
            </a:r>
          </a:p>
          <a:p>
            <a:pPr>
              <a:buFont typeface="Wingdings" pitchFamily="2" charset="2"/>
              <a:buChar char="v"/>
              <a:defRPr/>
            </a:pPr>
            <a:endParaRPr lang="ru-RU" sz="2000" b="1" dirty="0">
              <a:latin typeface="Arial" panose="020B0604020202020204" pitchFamily="34" charset="0"/>
              <a:cs typeface="Arial" panose="020B0604020202020204" pitchFamily="34" charset="0"/>
            </a:endParaRPr>
          </a:p>
          <a:p>
            <a:pPr>
              <a:buFont typeface="Wingdings" pitchFamily="2" charset="2"/>
              <a:buChar char="v"/>
              <a:defRPr/>
            </a:pPr>
            <a:r>
              <a:rPr lang="ru-RU" sz="2000" b="1" dirty="0">
                <a:latin typeface="Arial" panose="020B0604020202020204" pitchFamily="34" charset="0"/>
                <a:cs typeface="Arial" panose="020B0604020202020204" pitchFamily="34" charset="0"/>
              </a:rPr>
              <a:t>Продуцируют </a:t>
            </a:r>
            <a:r>
              <a:rPr lang="ru-RU" sz="2000" b="1" dirty="0" err="1">
                <a:latin typeface="Arial" panose="020B0604020202020204" pitchFamily="34" charset="0"/>
                <a:cs typeface="Arial" panose="020B0604020202020204" pitchFamily="34" charset="0"/>
              </a:rPr>
              <a:t>сидерофоры</a:t>
            </a:r>
            <a:r>
              <a:rPr lang="ru-RU" sz="2000" b="1"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(флюоресцирующие пигменты, вызывают дефицит железа у </a:t>
            </a:r>
            <a:r>
              <a:rPr lang="ru-RU" sz="2000" dirty="0" err="1">
                <a:latin typeface="Arial" panose="020B0604020202020204" pitchFamily="34" charset="0"/>
                <a:cs typeface="Arial" panose="020B0604020202020204" pitchFamily="34" charset="0"/>
              </a:rPr>
              <a:t>фитопатогенов</a:t>
            </a:r>
            <a:r>
              <a:rPr lang="ru-RU" sz="2000" dirty="0">
                <a:latin typeface="Arial" panose="020B0604020202020204" pitchFamily="34" charset="0"/>
                <a:cs typeface="Arial" panose="020B0604020202020204" pitchFamily="34" charset="0"/>
              </a:rPr>
              <a:t>)</a:t>
            </a:r>
          </a:p>
          <a:p>
            <a:pPr>
              <a:buFont typeface="Wingdings" pitchFamily="2" charset="2"/>
              <a:buChar char="v"/>
              <a:defRPr/>
            </a:pPr>
            <a:endParaRPr lang="ru-RU" sz="2000" dirty="0">
              <a:latin typeface="Arial" panose="020B0604020202020204" pitchFamily="34" charset="0"/>
              <a:cs typeface="Arial" panose="020B0604020202020204" pitchFamily="34" charset="0"/>
            </a:endParaRPr>
          </a:p>
          <a:p>
            <a:pPr>
              <a:buFont typeface="Wingdings" pitchFamily="2" charset="2"/>
              <a:buChar char="v"/>
              <a:defRPr/>
            </a:pPr>
            <a:r>
              <a:rPr lang="ru-RU" sz="2000" b="1" dirty="0">
                <a:latin typeface="Arial" panose="020B0604020202020204" pitchFamily="34" charset="0"/>
                <a:cs typeface="Arial" panose="020B0604020202020204" pitchFamily="34" charset="0"/>
              </a:rPr>
              <a:t>Модифицируют труднорастворимые соединения почвы </a:t>
            </a:r>
            <a:r>
              <a:rPr lang="ru-RU" sz="2000" dirty="0">
                <a:latin typeface="Arial" panose="020B0604020202020204" pitchFamily="34" charset="0"/>
                <a:cs typeface="Arial" panose="020B0604020202020204" pitchFamily="34" charset="0"/>
              </a:rPr>
              <a:t>– </a:t>
            </a:r>
          </a:p>
          <a:p>
            <a:pPr>
              <a:defRPr/>
            </a:pPr>
            <a:r>
              <a:rPr lang="ru-RU" sz="2000" dirty="0">
                <a:latin typeface="Arial" panose="020B0604020202020204" pitchFamily="34" charset="0"/>
                <a:cs typeface="Arial" panose="020B0604020202020204" pitchFamily="34" charset="0"/>
              </a:rPr>
              <a:t>растения получают дополнительное питание</a:t>
            </a:r>
          </a:p>
          <a:p>
            <a:pPr>
              <a:buFont typeface="Wingdings" pitchFamily="2" charset="2"/>
              <a:buChar char="v"/>
              <a:defRPr/>
            </a:pPr>
            <a:endParaRPr lang="ru-RU" sz="2000" dirty="0">
              <a:latin typeface="Arial" panose="020B0604020202020204" pitchFamily="34" charset="0"/>
              <a:cs typeface="Arial" panose="020B0604020202020204" pitchFamily="34" charset="0"/>
            </a:endParaRPr>
          </a:p>
          <a:p>
            <a:pPr>
              <a:buFont typeface="Wingdings" pitchFamily="2" charset="2"/>
              <a:buChar char="v"/>
              <a:defRPr/>
            </a:pPr>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Синтезируют гормоны роста </a:t>
            </a:r>
            <a:r>
              <a:rPr lang="ru-RU" sz="2000" dirty="0">
                <a:latin typeface="Arial" panose="020B0604020202020204" pitchFamily="34" charset="0"/>
                <a:cs typeface="Arial" panose="020B0604020202020204" pitchFamily="34" charset="0"/>
              </a:rPr>
              <a:t>(индолил-3-уксусную кислоту, </a:t>
            </a:r>
          </a:p>
          <a:p>
            <a:pPr>
              <a:defRPr/>
            </a:pPr>
            <a:r>
              <a:rPr lang="ru-RU" sz="2000" dirty="0" err="1">
                <a:latin typeface="Arial" panose="020B0604020202020204" pitchFamily="34" charset="0"/>
                <a:cs typeface="Arial" panose="020B0604020202020204" pitchFamily="34" charset="0"/>
              </a:rPr>
              <a:t>цитокинины</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гибереллины</a:t>
            </a:r>
            <a:r>
              <a:rPr lang="ru-RU" sz="2000" dirty="0">
                <a:latin typeface="Arial" panose="020B0604020202020204" pitchFamily="34" charset="0"/>
                <a:cs typeface="Arial" panose="020B0604020202020204" pitchFamily="34" charset="0"/>
              </a:rPr>
              <a:t>) </a:t>
            </a:r>
          </a:p>
          <a:p>
            <a:pPr>
              <a:defRPr/>
            </a:pPr>
            <a:endParaRPr lang="ru-RU" sz="2000" dirty="0">
              <a:latin typeface="Arial" panose="020B0604020202020204" pitchFamily="34" charset="0"/>
              <a:cs typeface="Arial" panose="020B0604020202020204" pitchFamily="34" charset="0"/>
            </a:endParaRPr>
          </a:p>
          <a:p>
            <a:pPr>
              <a:buFont typeface="Wingdings" pitchFamily="2" charset="2"/>
              <a:buChar char="v"/>
              <a:defRPr/>
            </a:pPr>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Снижают поврежденность растений заморозками</a:t>
            </a:r>
          </a:p>
        </p:txBody>
      </p:sp>
      <p:sp>
        <p:nvSpPr>
          <p:cNvPr id="5" name="Овал 4"/>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4</a:t>
            </a:r>
            <a:endParaRPr lang="ru-RU" dirty="0"/>
          </a:p>
        </p:txBody>
      </p:sp>
    </p:spTree>
    <p:extLst>
      <p:ext uri="{BB962C8B-B14F-4D97-AF65-F5344CB8AC3E}">
        <p14:creationId xmlns:p14="http://schemas.microsoft.com/office/powerpoint/2010/main" val="41122856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1646238" y="1057694"/>
            <a:ext cx="7330082" cy="75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3200" b="1" dirty="0">
                <a:solidFill>
                  <a:srgbClr val="003300"/>
                </a:solidFill>
                <a:cs typeface="Arial" panose="020B0604020202020204" pitchFamily="34" charset="0"/>
              </a:rPr>
              <a:t>Механизм действия </a:t>
            </a:r>
          </a:p>
        </p:txBody>
      </p:sp>
      <p:sp>
        <p:nvSpPr>
          <p:cNvPr id="3" name="Прямоугольник 1"/>
          <p:cNvSpPr>
            <a:spLocks noChangeArrowheads="1"/>
          </p:cNvSpPr>
          <p:nvPr/>
        </p:nvSpPr>
        <p:spPr bwMode="auto">
          <a:xfrm>
            <a:off x="1847528" y="260648"/>
            <a:ext cx="612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000" b="1" dirty="0">
                <a:solidFill>
                  <a:srgbClr val="C00000"/>
                </a:solidFill>
                <a:cs typeface="Arial" panose="020B0604020202020204" pitchFamily="34" charset="0"/>
              </a:rPr>
              <a:t>БМ </a:t>
            </a:r>
            <a:r>
              <a:rPr lang="en-US" altLang="ru-RU" sz="4000" b="1" dirty="0">
                <a:solidFill>
                  <a:srgbClr val="C00000"/>
                </a:solidFill>
                <a:cs typeface="Arial" panose="020B0604020202020204" pitchFamily="34" charset="0"/>
              </a:rPr>
              <a:t>Beauveria spp. B 17</a:t>
            </a:r>
            <a:endParaRPr lang="ru-RU" altLang="ru-RU" sz="4000" dirty="0">
              <a:solidFill>
                <a:srgbClr val="C00000"/>
              </a:solidFill>
              <a:cs typeface="Arial" panose="020B0604020202020204" pitchFamily="34" charset="0"/>
            </a:endParaRPr>
          </a:p>
        </p:txBody>
      </p:sp>
      <p:pic>
        <p:nvPicPr>
          <p:cNvPr id="23554" name="Picture 2" descr="Похожее изображени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24" y="1373309"/>
            <a:ext cx="2598908" cy="1489037"/>
          </a:xfrm>
          <a:prstGeom prst="roundRect">
            <a:avLst/>
          </a:prstGeom>
          <a:noFill/>
          <a:extLst>
            <a:ext uri="{909E8E84-426E-40DD-AFC4-6F175D3DCCD1}">
              <a14:hiddenFill xmlns:a14="http://schemas.microsoft.com/office/drawing/2010/main">
                <a:solidFill>
                  <a:srgbClr val="FFFFFF"/>
                </a:solidFill>
              </a14:hiddenFill>
            </a:ext>
          </a:extLst>
        </p:spPr>
      </p:pic>
      <p:sp>
        <p:nvSpPr>
          <p:cNvPr id="5" name="AutoShape 8" descr="Картинки по запросу колорадский жук поражен грибом фото"/>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11" name="Стрелка вправо 10"/>
          <p:cNvSpPr/>
          <p:nvPr/>
        </p:nvSpPr>
        <p:spPr>
          <a:xfrm>
            <a:off x="5951984" y="2834756"/>
            <a:ext cx="190018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Прямоугольник 15"/>
          <p:cNvSpPr/>
          <p:nvPr/>
        </p:nvSpPr>
        <p:spPr>
          <a:xfrm>
            <a:off x="155574" y="4786843"/>
            <a:ext cx="11845081" cy="2031325"/>
          </a:xfrm>
          <a:prstGeom prst="rect">
            <a:avLst/>
          </a:prstGeom>
        </p:spPr>
        <p:txBody>
          <a:bodyPr wrap="square">
            <a:spAutoFit/>
          </a:bodyPr>
          <a:lstStyle/>
          <a:p>
            <a:pPr algn="just"/>
            <a:r>
              <a:rPr lang="ru-RU" altLang="ru-RU" b="1" dirty="0">
                <a:solidFill>
                  <a:srgbClr val="FF0000"/>
                </a:solidFill>
                <a:latin typeface="Arial" panose="020B0604020202020204" pitchFamily="34" charset="0"/>
                <a:cs typeface="Arial" panose="020B0604020202020204" pitchFamily="34" charset="0"/>
              </a:rPr>
              <a:t>1. – заражения вредителя; </a:t>
            </a:r>
            <a:r>
              <a:rPr lang="ru-RU" altLang="ru-RU" b="1" dirty="0">
                <a:solidFill>
                  <a:schemeClr val="tx2"/>
                </a:solidFill>
                <a:latin typeface="Arial" panose="020B0604020202020204" pitchFamily="34" charset="0"/>
                <a:cs typeface="Arial" panose="020B0604020202020204" pitchFamily="34" charset="0"/>
              </a:rPr>
              <a:t>(спора гриба при контакте с вредителем </a:t>
            </a:r>
            <a:r>
              <a:rPr lang="ru-RU" altLang="ru-RU" b="1" dirty="0" smtClean="0">
                <a:solidFill>
                  <a:schemeClr val="tx2"/>
                </a:solidFill>
                <a:latin typeface="Arial" panose="020B0604020202020204" pitchFamily="34" charset="0"/>
                <a:cs typeface="Arial" panose="020B0604020202020204" pitchFamily="34" charset="0"/>
              </a:rPr>
              <a:t>попадает </a:t>
            </a:r>
            <a:r>
              <a:rPr lang="ru-RU" altLang="ru-RU" b="1" dirty="0">
                <a:solidFill>
                  <a:schemeClr val="tx2"/>
                </a:solidFill>
                <a:latin typeface="Arial" panose="020B0604020202020204" pitchFamily="34" charset="0"/>
                <a:cs typeface="Arial" panose="020B0604020202020204" pitchFamily="34" charset="0"/>
              </a:rPr>
              <a:t>через кутикулу или пищеварительный тракт, </a:t>
            </a:r>
            <a:r>
              <a:rPr lang="ru-RU" b="1" dirty="0">
                <a:solidFill>
                  <a:schemeClr val="tx2"/>
                </a:solidFill>
                <a:latin typeface="Arial" panose="020B0604020202020204" pitchFamily="34" charset="0"/>
                <a:cs typeface="Arial" panose="020B0604020202020204" pitchFamily="34" charset="0"/>
              </a:rPr>
              <a:t>ферменты начинают разрушать внутренние структуры хозяина насекомого, вызывая болезненное состояния  в течение 36 - 72 часов</a:t>
            </a:r>
            <a:r>
              <a:rPr lang="ru-RU" dirty="0">
                <a:solidFill>
                  <a:schemeClr val="tx2"/>
                </a:solidFill>
                <a:latin typeface="Arial" panose="020B0604020202020204" pitchFamily="34" charset="0"/>
                <a:cs typeface="Arial" panose="020B0604020202020204" pitchFamily="34" charset="0"/>
              </a:rPr>
              <a:t>.</a:t>
            </a:r>
            <a:r>
              <a:rPr lang="ru-RU" altLang="ru-RU" b="1" dirty="0">
                <a:solidFill>
                  <a:schemeClr val="tx2"/>
                </a:solidFill>
                <a:latin typeface="Arial" panose="020B0604020202020204" pitchFamily="34" charset="0"/>
                <a:cs typeface="Arial" panose="020B0604020202020204" pitchFamily="34" charset="0"/>
              </a:rPr>
              <a:t>);</a:t>
            </a:r>
            <a:endParaRPr lang="ru-RU" altLang="ru-RU" b="1" dirty="0">
              <a:solidFill>
                <a:srgbClr val="FF0000"/>
              </a:solidFill>
              <a:latin typeface="Arial" panose="020B0604020202020204" pitchFamily="34" charset="0"/>
              <a:cs typeface="Arial" panose="020B0604020202020204" pitchFamily="34" charset="0"/>
            </a:endParaRPr>
          </a:p>
          <a:p>
            <a:pPr algn="just"/>
            <a:r>
              <a:rPr lang="ru-RU" altLang="ru-RU" b="1" dirty="0">
                <a:solidFill>
                  <a:srgbClr val="FF0000"/>
                </a:solidFill>
                <a:latin typeface="Arial" panose="020B0604020202020204" pitchFamily="34" charset="0"/>
                <a:cs typeface="Arial" panose="020B0604020202020204" pitchFamily="34" charset="0"/>
              </a:rPr>
              <a:t>2. - инфекционный </a:t>
            </a:r>
            <a:r>
              <a:rPr lang="ru-RU" altLang="ru-RU" b="1" dirty="0" smtClean="0">
                <a:solidFill>
                  <a:srgbClr val="FF0000"/>
                </a:solidFill>
                <a:latin typeface="Arial" panose="020B0604020202020204" pitchFamily="34" charset="0"/>
                <a:cs typeface="Arial" panose="020B0604020202020204" pitchFamily="34" charset="0"/>
              </a:rPr>
              <a:t>процесс; </a:t>
            </a:r>
            <a:r>
              <a:rPr lang="ru-RU" altLang="ru-RU" b="1" dirty="0">
                <a:solidFill>
                  <a:schemeClr val="tx2"/>
                </a:solidFill>
                <a:latin typeface="Arial" panose="020B0604020202020204" pitchFamily="34" charset="0"/>
                <a:cs typeface="Arial" panose="020B0604020202020204" pitchFamily="34" charset="0"/>
              </a:rPr>
              <a:t>Полная гибель наступает за </a:t>
            </a:r>
            <a:r>
              <a:rPr lang="en-US" altLang="ru-RU" b="1" dirty="0">
                <a:solidFill>
                  <a:schemeClr val="tx2"/>
                </a:solidFill>
                <a:latin typeface="Arial" panose="020B0604020202020204" pitchFamily="34" charset="0"/>
                <a:cs typeface="Arial" panose="020B0604020202020204" pitchFamily="34" charset="0"/>
              </a:rPr>
              <a:t>4-</a:t>
            </a:r>
            <a:r>
              <a:rPr lang="ru-RU" altLang="ru-RU" b="1" dirty="0">
                <a:solidFill>
                  <a:schemeClr val="tx2"/>
                </a:solidFill>
                <a:latin typeface="Arial" panose="020B0604020202020204" pitchFamily="34" charset="0"/>
                <a:cs typeface="Arial" panose="020B0604020202020204" pitchFamily="34" charset="0"/>
              </a:rPr>
              <a:t>10</a:t>
            </a:r>
            <a:r>
              <a:rPr lang="en-US" altLang="ru-RU" b="1" dirty="0">
                <a:solidFill>
                  <a:schemeClr val="tx2"/>
                </a:solidFill>
                <a:latin typeface="Arial" panose="020B0604020202020204" pitchFamily="34" charset="0"/>
                <a:cs typeface="Arial" panose="020B0604020202020204" pitchFamily="34" charset="0"/>
              </a:rPr>
              <a:t> </a:t>
            </a:r>
            <a:r>
              <a:rPr lang="ru-RU" altLang="ru-RU" b="1" dirty="0">
                <a:solidFill>
                  <a:schemeClr val="tx2"/>
                </a:solidFill>
                <a:latin typeface="Arial" panose="020B0604020202020204" pitchFamily="34" charset="0"/>
                <a:cs typeface="Arial" panose="020B0604020202020204" pitchFamily="34" charset="0"/>
              </a:rPr>
              <a:t>дней.</a:t>
            </a:r>
            <a:r>
              <a:rPr lang="ru-RU" dirty="0">
                <a:latin typeface="Arial" panose="020B0604020202020204" pitchFamily="34" charset="0"/>
                <a:cs typeface="Arial" panose="020B0604020202020204" pitchFamily="34" charset="0"/>
              </a:rPr>
              <a:t> </a:t>
            </a:r>
            <a:r>
              <a:rPr lang="ru-RU" b="1" dirty="0">
                <a:solidFill>
                  <a:schemeClr val="tx2"/>
                </a:solidFill>
                <a:latin typeface="Arial" panose="020B0604020202020204" pitchFamily="34" charset="0"/>
                <a:cs typeface="Arial" panose="020B0604020202020204" pitchFamily="34" charset="0"/>
              </a:rPr>
              <a:t>Время уничтожения будет зависеть от вида насекомых, возраста и дозы конидий.</a:t>
            </a:r>
            <a:endParaRPr lang="uk-UA" altLang="ru-RU" b="1" dirty="0">
              <a:solidFill>
                <a:schemeClr val="tx2"/>
              </a:solidFill>
              <a:latin typeface="Arial" panose="020B0604020202020204" pitchFamily="34" charset="0"/>
              <a:cs typeface="Arial" panose="020B0604020202020204" pitchFamily="34" charset="0"/>
            </a:endParaRPr>
          </a:p>
          <a:p>
            <a:pPr algn="just"/>
            <a:endParaRPr lang="uk-UA" altLang="ru-RU" b="1" dirty="0">
              <a:solidFill>
                <a:srgbClr val="FF0000"/>
              </a:solidFill>
              <a:latin typeface="Arial" panose="020B0604020202020204" pitchFamily="34" charset="0"/>
              <a:cs typeface="Arial" panose="020B0604020202020204" pitchFamily="34" charset="0"/>
            </a:endParaRPr>
          </a:p>
          <a:p>
            <a:pPr algn="just"/>
            <a:r>
              <a:rPr lang="uk-UA" altLang="ru-RU" b="1" dirty="0">
                <a:solidFill>
                  <a:srgbClr val="FF0000"/>
                </a:solidFill>
                <a:latin typeface="Arial" panose="020B0604020202020204" pitchFamily="34" charset="0"/>
                <a:cs typeface="Arial" panose="020B0604020202020204" pitchFamily="34" charset="0"/>
              </a:rPr>
              <a:t>!!! – </a:t>
            </a:r>
            <a:r>
              <a:rPr lang="ru-RU" altLang="ru-RU" b="1" dirty="0">
                <a:solidFill>
                  <a:srgbClr val="FF0000"/>
                </a:solidFill>
                <a:latin typeface="Arial" panose="020B0604020202020204" pitchFamily="34" charset="0"/>
                <a:cs typeface="Arial" panose="020B0604020202020204" pitchFamily="34" charset="0"/>
              </a:rPr>
              <a:t>погибший вредитель является источником инфекции для других вредителей;</a:t>
            </a:r>
            <a:endParaRPr lang="ru-RU" dirty="0">
              <a:latin typeface="Arial" panose="020B0604020202020204" pitchFamily="34" charset="0"/>
              <a:cs typeface="Arial" panose="020B0604020202020204" pitchFamily="34" charset="0"/>
            </a:endParaRPr>
          </a:p>
        </p:txBody>
      </p:sp>
      <p:pic>
        <p:nvPicPr>
          <p:cNvPr id="23566" name="Picture 14" descr="Боверия Басси (Beauveria bassi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024309"/>
            <a:ext cx="2628057" cy="1762533"/>
          </a:xfrm>
          <a:prstGeom prst="roundRect">
            <a:avLst/>
          </a:prstGeom>
          <a:noFill/>
          <a:extLst>
            <a:ext uri="{909E8E84-426E-40DD-AFC4-6F175D3DCCD1}">
              <a14:hiddenFill xmlns:a14="http://schemas.microsoft.com/office/drawing/2010/main">
                <a:solidFill>
                  <a:srgbClr val="FFFFFF"/>
                </a:solidFill>
              </a14:hiddenFill>
            </a:ext>
          </a:extLst>
        </p:spPr>
      </p:pic>
      <p:sp>
        <p:nvSpPr>
          <p:cNvPr id="6" name="AutoShape 2" descr="Картинки по запросу Beauver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4" name="Picture 4" descr="Картинки по запросу фото растения помидор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680" y="2020026"/>
            <a:ext cx="2070257" cy="249528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Колорадский жук встретился с Боверином"/>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1252" y="1551720"/>
            <a:ext cx="2654232" cy="3050704"/>
          </a:xfrm>
          <a:prstGeom prst="rect">
            <a:avLst/>
          </a:prstGeom>
          <a:noFill/>
          <a:extLst>
            <a:ext uri="{909E8E84-426E-40DD-AFC4-6F175D3DCCD1}">
              <a14:hiddenFill xmlns:a14="http://schemas.microsoft.com/office/drawing/2010/main">
                <a:solidFill>
                  <a:srgbClr val="FFFFFF"/>
                </a:solidFill>
              </a14:hiddenFill>
            </a:ext>
          </a:extLst>
        </p:spPr>
      </p:pic>
      <p:sp>
        <p:nvSpPr>
          <p:cNvPr id="28" name="Овал 27"/>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40</a:t>
            </a:r>
            <a:endParaRPr lang="ru-RU" dirty="0"/>
          </a:p>
        </p:txBody>
      </p:sp>
    </p:spTree>
    <p:extLst>
      <p:ext uri="{BB962C8B-B14F-4D97-AF65-F5344CB8AC3E}">
        <p14:creationId xmlns:p14="http://schemas.microsoft.com/office/powerpoint/2010/main" val="13348874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Прямоугольник 2"/>
          <p:cNvSpPr>
            <a:spLocks noChangeArrowheads="1"/>
          </p:cNvSpPr>
          <p:nvPr/>
        </p:nvSpPr>
        <p:spPr bwMode="auto">
          <a:xfrm>
            <a:off x="1487488" y="314516"/>
            <a:ext cx="66262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uk-UA" sz="2800" b="1" dirty="0">
                <a:solidFill>
                  <a:srgbClr val="C00000"/>
                </a:solidFill>
                <a:cs typeface="Arial" panose="020B0604020202020204" pitchFamily="34" charset="0"/>
              </a:rPr>
              <a:t> </a:t>
            </a:r>
            <a:r>
              <a:rPr lang="ru-RU" altLang="uk-UA" sz="4000" b="1" dirty="0">
                <a:solidFill>
                  <a:srgbClr val="C00000"/>
                </a:solidFill>
                <a:cs typeface="Arial" panose="020B0604020202020204" pitchFamily="34" charset="0"/>
              </a:rPr>
              <a:t>АКТАРОФИТ 1,8</a:t>
            </a:r>
            <a:endParaRPr lang="ru-RU" altLang="ru-RU" sz="4000" dirty="0">
              <a:solidFill>
                <a:srgbClr val="C00000"/>
              </a:solidFill>
              <a:cs typeface="Arial" panose="020B0604020202020204" pitchFamily="34" charset="0"/>
            </a:endParaRPr>
          </a:p>
        </p:txBody>
      </p:sp>
      <p:sp>
        <p:nvSpPr>
          <p:cNvPr id="3" name="Прямоугольник 2"/>
          <p:cNvSpPr/>
          <p:nvPr/>
        </p:nvSpPr>
        <p:spPr>
          <a:xfrm>
            <a:off x="191344" y="1350964"/>
            <a:ext cx="11737304" cy="5109091"/>
          </a:xfrm>
          <a:prstGeom prst="rect">
            <a:avLst/>
          </a:prstGeom>
        </p:spPr>
        <p:txBody>
          <a:bodyPr wrap="square">
            <a:spAutoFit/>
          </a:bodyPr>
          <a:lstStyle/>
          <a:p>
            <a:pPr algn="just" eaLnBrk="1" hangingPunct="1">
              <a:defRPr/>
            </a:pPr>
            <a:r>
              <a:rPr lang="ru-RU" sz="2400" b="1" dirty="0">
                <a:solidFill>
                  <a:srgbClr val="006600"/>
                </a:solidFill>
                <a:latin typeface="Arial" panose="020B0604020202020204" pitchFamily="34" charset="0"/>
                <a:cs typeface="Arial" panose="020B0604020202020204" pitchFamily="34" charset="0"/>
              </a:rPr>
              <a:t>Актарофит 1,8 </a:t>
            </a:r>
            <a:r>
              <a:rPr lang="ru-RU" sz="2400" dirty="0">
                <a:solidFill>
                  <a:srgbClr val="214F87"/>
                </a:solidFill>
                <a:latin typeface="Arial" panose="020B0604020202020204" pitchFamily="34" charset="0"/>
                <a:cs typeface="Arial" panose="020B0604020202020204" pitchFamily="34" charset="0"/>
              </a:rPr>
              <a:t>– это препарат биологического происхождения для уничтожения вредителей сельскохозяйственных культур</a:t>
            </a:r>
            <a:r>
              <a:rPr lang="ru-RU" sz="2400" dirty="0">
                <a:solidFill>
                  <a:srgbClr val="000099"/>
                </a:solidFill>
                <a:latin typeface="Arial" panose="020B0604020202020204" pitchFamily="34" charset="0"/>
                <a:cs typeface="Arial" panose="020B0604020202020204" pitchFamily="34" charset="0"/>
              </a:rPr>
              <a:t>.  </a:t>
            </a:r>
          </a:p>
          <a:p>
            <a:pPr algn="just" eaLnBrk="1" hangingPunct="1">
              <a:defRPr/>
            </a:pPr>
            <a:r>
              <a:rPr lang="ru-RU" sz="2400" b="1" dirty="0">
                <a:solidFill>
                  <a:srgbClr val="FF0000"/>
                </a:solidFill>
                <a:latin typeface="Arial" panose="020B0604020202020204" pitchFamily="34" charset="0"/>
                <a:cs typeface="Arial" panose="020B0604020202020204" pitchFamily="34" charset="0"/>
              </a:rPr>
              <a:t>Основа препарата - смесь природных авермектинов (содержание 1,8 %), продуцируемых микроорганизмом   </a:t>
            </a:r>
            <a:r>
              <a:rPr lang="en-US" sz="2400" b="1" i="1" dirty="0">
                <a:solidFill>
                  <a:srgbClr val="FF0000"/>
                </a:solidFill>
                <a:latin typeface="Arial" panose="020B0604020202020204" pitchFamily="34" charset="0"/>
                <a:cs typeface="Arial" panose="020B0604020202020204" pitchFamily="34" charset="0"/>
              </a:rPr>
              <a:t>Streptomyces avermitilis.</a:t>
            </a:r>
            <a:endParaRPr lang="ru-RU" sz="2400" b="1" i="1" dirty="0">
              <a:solidFill>
                <a:srgbClr val="FF0000"/>
              </a:solidFill>
              <a:latin typeface="Arial" panose="020B0604020202020204" pitchFamily="34" charset="0"/>
              <a:cs typeface="Arial" panose="020B0604020202020204" pitchFamily="34" charset="0"/>
            </a:endParaRPr>
          </a:p>
          <a:p>
            <a:pPr algn="just" eaLnBrk="1" hangingPunct="1">
              <a:defRPr/>
            </a:pPr>
            <a:endParaRPr lang="ru-RU" sz="2400" b="1" dirty="0">
              <a:solidFill>
                <a:srgbClr val="006600"/>
              </a:solidFill>
              <a:latin typeface="Arial" panose="020B0604020202020204" pitchFamily="34" charset="0"/>
              <a:cs typeface="Arial" panose="020B0604020202020204" pitchFamily="34" charset="0"/>
            </a:endParaRPr>
          </a:p>
          <a:p>
            <a:pPr algn="just" eaLnBrk="1" hangingPunct="1">
              <a:defRPr/>
            </a:pPr>
            <a:r>
              <a:rPr lang="uk-UA" altLang="uk-UA" sz="2400" b="1" dirty="0">
                <a:solidFill>
                  <a:srgbClr val="000099"/>
                </a:solidFill>
                <a:latin typeface="Arial" panose="020B0604020202020204" pitchFamily="34" charset="0"/>
                <a:cs typeface="Arial" panose="020B0604020202020204" pitchFamily="34" charset="0"/>
              </a:rPr>
              <a:t>Авермектины – </a:t>
            </a:r>
            <a:r>
              <a:rPr lang="uk-UA" altLang="uk-UA" sz="2400" dirty="0">
                <a:latin typeface="Arial" panose="020B0604020202020204" pitchFamily="34" charset="0"/>
                <a:cs typeface="Arial" panose="020B0604020202020204" pitchFamily="34" charset="0"/>
              </a:rPr>
              <a:t>нейротоксические яды, </a:t>
            </a:r>
            <a:r>
              <a:rPr lang="ru-RU" sz="2400" dirty="0">
                <a:latin typeface="Arial" panose="020B0604020202020204" pitchFamily="34" charset="0"/>
                <a:cs typeface="Arial" panose="020B0604020202020204" pitchFamily="34" charset="0"/>
              </a:rPr>
              <a:t> обладающие выраженными инсектицидными и акарицидными свойствами. </a:t>
            </a:r>
            <a:endParaRPr lang="uk-UA" altLang="uk-UA" sz="2400" b="1" dirty="0">
              <a:solidFill>
                <a:srgbClr val="000099"/>
              </a:solidFill>
              <a:latin typeface="Arial" panose="020B0604020202020204" pitchFamily="34" charset="0"/>
              <a:cs typeface="Arial" panose="020B0604020202020204" pitchFamily="34" charset="0"/>
            </a:endParaRPr>
          </a:p>
          <a:p>
            <a:pPr algn="just" eaLnBrk="1" hangingPunct="1">
              <a:defRPr/>
            </a:pPr>
            <a:endParaRPr lang="uk-UA" altLang="uk-UA" sz="2400" b="1" dirty="0">
              <a:solidFill>
                <a:srgbClr val="000099"/>
              </a:solidFill>
              <a:latin typeface="Arial" panose="020B0604020202020204" pitchFamily="34" charset="0"/>
              <a:cs typeface="Arial" panose="020B0604020202020204" pitchFamily="34" charset="0"/>
            </a:endParaRPr>
          </a:p>
          <a:p>
            <a:pPr algn="just" eaLnBrk="1" hangingPunct="1">
              <a:defRPr/>
            </a:pPr>
            <a:r>
              <a:rPr lang="uk-UA" altLang="uk-UA" sz="2400" b="1" dirty="0">
                <a:solidFill>
                  <a:srgbClr val="000099"/>
                </a:solidFill>
                <a:latin typeface="Arial" panose="020B0604020202020204" pitchFamily="34" charset="0"/>
                <a:cs typeface="Arial" panose="020B0604020202020204" pitchFamily="34" charset="0"/>
              </a:rPr>
              <a:t>Препаративная форма: </a:t>
            </a:r>
            <a:r>
              <a:rPr lang="ru-RU" altLang="uk-UA" sz="2400" b="1" dirty="0">
                <a:solidFill>
                  <a:srgbClr val="660066"/>
                </a:solidFill>
                <a:latin typeface="Arial" panose="020B0604020202020204" pitchFamily="34" charset="0"/>
                <a:cs typeface="Arial" panose="020B0604020202020204" pitchFamily="34" charset="0"/>
              </a:rPr>
              <a:t>растворимый </a:t>
            </a:r>
            <a:r>
              <a:rPr lang="uk-UA" altLang="uk-UA" sz="2400" b="1" dirty="0">
                <a:solidFill>
                  <a:srgbClr val="660066"/>
                </a:solidFill>
                <a:latin typeface="Arial" panose="020B0604020202020204" pitchFamily="34" charset="0"/>
                <a:cs typeface="Arial" panose="020B0604020202020204" pitchFamily="34" charset="0"/>
              </a:rPr>
              <a:t>порошок</a:t>
            </a:r>
          </a:p>
          <a:p>
            <a:pPr algn="just" eaLnBrk="1" hangingPunct="1">
              <a:defRPr/>
            </a:pPr>
            <a:r>
              <a:rPr lang="uk-UA" altLang="uk-UA" sz="2400" b="1" dirty="0">
                <a:solidFill>
                  <a:srgbClr val="000099"/>
                </a:solidFill>
                <a:latin typeface="Arial" panose="020B0604020202020204" pitchFamily="34" charset="0"/>
                <a:cs typeface="Arial" panose="020B0604020202020204" pitchFamily="34" charset="0"/>
              </a:rPr>
              <a:t>Условия хранения: </a:t>
            </a:r>
            <a:r>
              <a:rPr lang="uk-UA" altLang="uk-UA" sz="2400" b="1" dirty="0">
                <a:solidFill>
                  <a:srgbClr val="660066"/>
                </a:solidFill>
                <a:latin typeface="Arial" panose="020B0604020202020204" pitchFamily="34" charset="0"/>
                <a:cs typeface="Arial" panose="020B0604020202020204" pitchFamily="34" charset="0"/>
              </a:rPr>
              <a:t>при температуре от 0°С до +25°С в темном, защищенном от прямых солнечных лучей месте</a:t>
            </a:r>
          </a:p>
          <a:p>
            <a:pPr algn="just" eaLnBrk="1" hangingPunct="1">
              <a:defRPr/>
            </a:pPr>
            <a:r>
              <a:rPr lang="uk-UA" altLang="uk-UA" sz="2400" b="1" dirty="0">
                <a:solidFill>
                  <a:srgbClr val="000099"/>
                </a:solidFill>
                <a:latin typeface="Arial" panose="020B0604020202020204" pitchFamily="34" charset="0"/>
                <a:cs typeface="Arial" panose="020B0604020202020204" pitchFamily="34" charset="0"/>
              </a:rPr>
              <a:t>Срок годности: </a:t>
            </a:r>
            <a:r>
              <a:rPr lang="uk-UA" altLang="uk-UA" sz="2400" b="1" dirty="0">
                <a:solidFill>
                  <a:srgbClr val="660066"/>
                </a:solidFill>
                <a:latin typeface="Arial" panose="020B0604020202020204" pitchFamily="34" charset="0"/>
                <a:cs typeface="Arial" panose="020B0604020202020204" pitchFamily="34" charset="0"/>
              </a:rPr>
              <a:t>24 месяца</a:t>
            </a:r>
          </a:p>
          <a:p>
            <a:pPr marL="285750" indent="-285750" algn="just">
              <a:buFont typeface="Wingdings" pitchFamily="2" charset="2"/>
              <a:buChar char="Ø"/>
              <a:defRPr/>
            </a:pPr>
            <a:endParaRPr lang="ru-RU" sz="2000" dirty="0">
              <a:solidFill>
                <a:srgbClr val="660066"/>
              </a:solidFill>
              <a:cs typeface="Arial" panose="020B0604020202020204" pitchFamily="34" charset="0"/>
            </a:endParaRPr>
          </a:p>
          <a:p>
            <a:pPr algn="just" eaLnBrk="1" hangingPunct="1">
              <a:defRPr/>
            </a:pPr>
            <a:endParaRPr lang="ru-RU" dirty="0">
              <a:solidFill>
                <a:srgbClr val="7030A0"/>
              </a:solidFill>
              <a:cs typeface="Arial" panose="020B0604020202020204" pitchFamily="34" charset="0"/>
            </a:endParaRPr>
          </a:p>
        </p:txBody>
      </p:sp>
      <p:pic>
        <p:nvPicPr>
          <p:cNvPr id="43010" name="Picture 2" descr="Картинки по запросу тля"/>
          <p:cNvPicPr>
            <a:picLocks noChangeAspect="1" noChangeArrowheads="1"/>
          </p:cNvPicPr>
          <p:nvPr/>
        </p:nvPicPr>
        <p:blipFill>
          <a:blip r:embed="rId2" cstate="print">
            <a:extLst/>
          </a:blip>
          <a:srcRect/>
          <a:stretch>
            <a:fillRect/>
          </a:stretch>
        </p:blipFill>
        <p:spPr bwMode="auto">
          <a:xfrm>
            <a:off x="9192344" y="5373216"/>
            <a:ext cx="2638921" cy="1484784"/>
          </a:xfrm>
          <a:prstGeom prst="roundRect">
            <a:avLst/>
          </a:prstGeom>
          <a:noFill/>
          <a:extLst/>
        </p:spPr>
      </p:pic>
      <p:pic>
        <p:nvPicPr>
          <p:cNvPr id="3074" name="Picture 2" descr="Картинки по запросу гусеницы американской белой бабочк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904" y="5527791"/>
            <a:ext cx="3023592" cy="1280868"/>
          </a:xfrm>
          <a:prstGeom prst="roundRect">
            <a:avLst/>
          </a:prstGeom>
          <a:noFill/>
          <a:extLst>
            <a:ext uri="{909E8E84-426E-40DD-AFC4-6F175D3DCCD1}">
              <a14:hiddenFill xmlns:a14="http://schemas.microsoft.com/office/drawing/2010/main">
                <a:solidFill>
                  <a:srgbClr val="FFFFFF"/>
                </a:solidFill>
              </a14:hiddenFill>
            </a:ext>
          </a:extLst>
        </p:spPr>
      </p:pic>
      <p:sp>
        <p:nvSpPr>
          <p:cNvPr id="7" name="Овал 6"/>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41</a:t>
            </a:r>
            <a:endParaRPr lang="ru-RU" dirty="0"/>
          </a:p>
        </p:txBody>
      </p:sp>
    </p:spTree>
    <p:extLst>
      <p:ext uri="{BB962C8B-B14F-4D97-AF65-F5344CB8AC3E}">
        <p14:creationId xmlns:p14="http://schemas.microsoft.com/office/powerpoint/2010/main" val="20157873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24002" y="1284049"/>
            <a:ext cx="9036495" cy="4801314"/>
          </a:xfrm>
          <a:prstGeom prst="rect">
            <a:avLst/>
          </a:prstGeom>
        </p:spPr>
        <p:txBody>
          <a:bodyPr wrap="square">
            <a:spAutoFit/>
          </a:bodyPr>
          <a:lstStyle/>
          <a:p>
            <a:pPr algn="ctr">
              <a:buFont typeface="Arial" panose="020B0604020202020204" pitchFamily="34" charset="0"/>
              <a:buNone/>
              <a:defRPr/>
            </a:pPr>
            <a:r>
              <a:rPr lang="ru-RU" altLang="ru-RU" sz="2800" b="1" dirty="0">
                <a:solidFill>
                  <a:srgbClr val="006600"/>
                </a:solidFill>
                <a:latin typeface="Arial" panose="020B0604020202020204" pitchFamily="34" charset="0"/>
                <a:cs typeface="Arial" panose="020B0604020202020204" pitchFamily="34" charset="0"/>
              </a:rPr>
              <a:t>Особенности применения</a:t>
            </a:r>
          </a:p>
          <a:p>
            <a:pPr algn="ctr">
              <a:buFont typeface="Arial" panose="020B0604020202020204" pitchFamily="34" charset="0"/>
              <a:buNone/>
              <a:defRPr/>
            </a:pPr>
            <a:endParaRPr lang="ru-RU" altLang="ru-RU" b="1" dirty="0">
              <a:solidFill>
                <a:srgbClr val="006600"/>
              </a:solidFill>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endParaRPr lang="ru-RU" altLang="ru-RU" sz="2000" b="1" dirty="0">
              <a:solidFill>
                <a:srgbClr val="000099"/>
              </a:solidFill>
              <a:latin typeface="Arial" panose="020B0604020202020204" pitchFamily="34" charset="0"/>
              <a:cs typeface="Arial" panose="020B0604020202020204" pitchFamily="34" charset="0"/>
            </a:endParaRPr>
          </a:p>
        </p:txBody>
      </p:sp>
      <p:sp>
        <p:nvSpPr>
          <p:cNvPr id="12291" name="Прямоугольник 2"/>
          <p:cNvSpPr>
            <a:spLocks noChangeArrowheads="1"/>
          </p:cNvSpPr>
          <p:nvPr/>
        </p:nvSpPr>
        <p:spPr bwMode="auto">
          <a:xfrm>
            <a:off x="2207568" y="332656"/>
            <a:ext cx="612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uk-UA" sz="4000" b="1" dirty="0">
                <a:solidFill>
                  <a:srgbClr val="C00000"/>
                </a:solidFill>
                <a:cs typeface="Arial" panose="020B0604020202020204" pitchFamily="34" charset="0"/>
              </a:rPr>
              <a:t> </a:t>
            </a:r>
            <a:r>
              <a:rPr lang="ru-RU" altLang="uk-UA" sz="4000" b="1" dirty="0">
                <a:solidFill>
                  <a:srgbClr val="C00000"/>
                </a:solidFill>
                <a:cs typeface="Arial" panose="020B0604020202020204" pitchFamily="34" charset="0"/>
              </a:rPr>
              <a:t>АКТАРОФИТ 1,8</a:t>
            </a:r>
            <a:endParaRPr lang="ru-RU" altLang="ru-RU" sz="4000" dirty="0">
              <a:solidFill>
                <a:srgbClr val="C00000"/>
              </a:solidFill>
              <a:cs typeface="Arial" panose="020B0604020202020204" pitchFamily="34" charset="0"/>
            </a:endParaRPr>
          </a:p>
        </p:txBody>
      </p:sp>
      <p:sp>
        <p:nvSpPr>
          <p:cNvPr id="3" name="Скругленный прямоугольник 2"/>
          <p:cNvSpPr/>
          <p:nvPr/>
        </p:nvSpPr>
        <p:spPr>
          <a:xfrm>
            <a:off x="2783633" y="1916832"/>
            <a:ext cx="6984776" cy="4848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ru-RU" altLang="ru-RU" b="1" dirty="0">
                <a:solidFill>
                  <a:schemeClr val="tx1"/>
                </a:solidFill>
                <a:latin typeface="Arial" panose="020B0604020202020204" pitchFamily="34" charset="0"/>
                <a:cs typeface="Arial" panose="020B0604020202020204" pitchFamily="34" charset="0"/>
              </a:rPr>
              <a:t>Препарат применяется по мере появления вредителей</a:t>
            </a:r>
          </a:p>
        </p:txBody>
      </p:sp>
      <p:sp>
        <p:nvSpPr>
          <p:cNvPr id="4" name="Скругленный прямоугольник 3"/>
          <p:cNvSpPr/>
          <p:nvPr/>
        </p:nvSpPr>
        <p:spPr>
          <a:xfrm>
            <a:off x="2207569" y="2508552"/>
            <a:ext cx="8145229"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altLang="ru-RU" b="1" dirty="0">
                <a:solidFill>
                  <a:schemeClr val="tx1"/>
                </a:solidFill>
                <a:latin typeface="Arial" panose="020B0604020202020204" pitchFamily="34" charset="0"/>
                <a:cs typeface="Arial" panose="020B0604020202020204" pitchFamily="34" charset="0"/>
              </a:rPr>
              <a:t>Опрыскивание посевов или насаждений проводить в сухую, безветренную погоду при низкой вероятности осадков в течении следующих 8-10 часов</a:t>
            </a:r>
          </a:p>
        </p:txBody>
      </p:sp>
      <p:sp>
        <p:nvSpPr>
          <p:cNvPr id="5" name="Скругленный прямоугольник 4"/>
          <p:cNvSpPr/>
          <p:nvPr/>
        </p:nvSpPr>
        <p:spPr>
          <a:xfrm>
            <a:off x="2271252" y="3529799"/>
            <a:ext cx="8145229" cy="634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altLang="ru-RU" b="1" dirty="0">
                <a:solidFill>
                  <a:schemeClr val="tx1"/>
                </a:solidFill>
                <a:latin typeface="Arial" panose="020B0604020202020204" pitchFamily="34" charset="0"/>
                <a:cs typeface="Arial" panose="020B0604020202020204" pitchFamily="34" charset="0"/>
              </a:rPr>
              <a:t>Температурный диапазон работы препарата: +15… + 35 °С</a:t>
            </a:r>
          </a:p>
        </p:txBody>
      </p:sp>
      <p:sp>
        <p:nvSpPr>
          <p:cNvPr id="6" name="Скругленный прямоугольник 5"/>
          <p:cNvSpPr/>
          <p:nvPr/>
        </p:nvSpPr>
        <p:spPr>
          <a:xfrm>
            <a:off x="3615886" y="4330684"/>
            <a:ext cx="5184576" cy="66805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ru-RU" b="1" dirty="0">
                <a:solidFill>
                  <a:schemeClr val="tx1"/>
                </a:solidFill>
                <a:latin typeface="Arial" panose="020B0604020202020204" pitchFamily="34" charset="0"/>
                <a:cs typeface="Arial" panose="020B0604020202020204" pitchFamily="34" charset="0"/>
              </a:rPr>
              <a:t>pH</a:t>
            </a:r>
            <a:r>
              <a:rPr lang="ru-RU" altLang="ru-RU" b="1" dirty="0">
                <a:solidFill>
                  <a:schemeClr val="tx1"/>
                </a:solidFill>
                <a:latin typeface="Arial" panose="020B0604020202020204" pitchFamily="34" charset="0"/>
                <a:cs typeface="Arial" panose="020B0604020202020204" pitchFamily="34" charset="0"/>
              </a:rPr>
              <a:t> рабочего раствора: 5,5-7,0</a:t>
            </a:r>
          </a:p>
        </p:txBody>
      </p:sp>
      <p:sp>
        <p:nvSpPr>
          <p:cNvPr id="7" name="Скругленный прямоугольник 6"/>
          <p:cNvSpPr/>
          <p:nvPr/>
        </p:nvSpPr>
        <p:spPr>
          <a:xfrm>
            <a:off x="2207568" y="5064116"/>
            <a:ext cx="814522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altLang="ru-RU" b="1" dirty="0">
                <a:solidFill>
                  <a:schemeClr val="tx1"/>
                </a:solidFill>
                <a:latin typeface="Arial" panose="020B0604020202020204" pitchFamily="34" charset="0"/>
                <a:cs typeface="Arial" panose="020B0604020202020204" pitchFamily="34" charset="0"/>
              </a:rPr>
              <a:t>Не рекомендуется проводить обработку во время выпадения росы, а также в солнечную погоду (снижается эффективность)</a:t>
            </a:r>
          </a:p>
        </p:txBody>
      </p:sp>
      <p:sp>
        <p:nvSpPr>
          <p:cNvPr id="8" name="Скругленный прямоугольник 7"/>
          <p:cNvSpPr/>
          <p:nvPr/>
        </p:nvSpPr>
        <p:spPr>
          <a:xfrm>
            <a:off x="2207567" y="6099012"/>
            <a:ext cx="8145230" cy="70070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altLang="ru-RU" b="1" dirty="0">
                <a:solidFill>
                  <a:schemeClr val="tx1"/>
                </a:solidFill>
                <a:latin typeface="Arial" panose="020B0604020202020204" pitchFamily="34" charset="0"/>
                <a:cs typeface="Arial" panose="020B0604020202020204" pitchFamily="34" charset="0"/>
              </a:rPr>
              <a:t>Перед применением содержимое тщательно взболтать</a:t>
            </a:r>
          </a:p>
          <a:p>
            <a:pPr algn="ctr">
              <a:defRPr/>
            </a:pPr>
            <a:r>
              <a:rPr lang="ru-RU" altLang="ru-RU" b="1" dirty="0" smtClean="0">
                <a:solidFill>
                  <a:schemeClr val="tx1"/>
                </a:solidFill>
                <a:latin typeface="Arial" panose="020B0604020202020204" pitchFamily="34" charset="0"/>
                <a:cs typeface="Arial" panose="020B0604020202020204" pitchFamily="34" charset="0"/>
              </a:rPr>
              <a:t>Рабочий раствор использовать в течение </a:t>
            </a:r>
            <a:r>
              <a:rPr lang="ru-RU" altLang="ru-RU" b="1" dirty="0">
                <a:solidFill>
                  <a:srgbClr val="FF0000"/>
                </a:solidFill>
                <a:latin typeface="Arial" panose="020B0604020202020204" pitchFamily="34" charset="0"/>
                <a:cs typeface="Arial" panose="020B0604020202020204" pitchFamily="34" charset="0"/>
              </a:rPr>
              <a:t>не более 3-х часов</a:t>
            </a:r>
          </a:p>
        </p:txBody>
      </p:sp>
      <p:sp>
        <p:nvSpPr>
          <p:cNvPr id="10" name="Овал 9"/>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42</a:t>
            </a:r>
            <a:endParaRPr lang="ru-RU" dirty="0"/>
          </a:p>
        </p:txBody>
      </p:sp>
    </p:spTree>
    <p:extLst>
      <p:ext uri="{BB962C8B-B14F-4D97-AF65-F5344CB8AC3E}">
        <p14:creationId xmlns:p14="http://schemas.microsoft.com/office/powerpoint/2010/main" val="25864590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mp;Kcy;&amp;acy;&amp;rcy;&amp;tcy;&amp;icy;&amp;ncy;&amp;kcy;&amp;icy; &amp;pcy;&amp;ocy; &amp;zcy;&amp;acy;&amp;pcy;&amp;rcy;&amp;ocy;&amp;scy;&amp;ucy; &amp;kcy;&amp;ocy;&amp;lcy;&amp;ocy;&amp;rcy;&amp;acy;&amp;dcy;&amp;scy;&amp;softcy;&amp;kcy;&amp;icy;&amp;jcy; &amp;zhcy;&amp;ucy;&amp;kcy;"/>
          <p:cNvPicPr>
            <a:picLocks noChangeAspect="1" noChangeArrowheads="1"/>
          </p:cNvPicPr>
          <p:nvPr/>
        </p:nvPicPr>
        <p:blipFill rotWithShape="1">
          <a:blip r:embed="rId2">
            <a:extLst>
              <a:ext uri="{28A0092B-C50C-407E-A947-70E740481C1C}">
                <a14:useLocalDpi xmlns:a14="http://schemas.microsoft.com/office/drawing/2010/main" val="0"/>
              </a:ext>
            </a:extLst>
          </a:blip>
          <a:srcRect r="2686" b="5173"/>
          <a:stretch/>
        </p:blipFill>
        <p:spPr bwMode="auto">
          <a:xfrm>
            <a:off x="263352" y="1286821"/>
            <a:ext cx="3297934" cy="2249033"/>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Стрелка вправо 2"/>
          <p:cNvSpPr/>
          <p:nvPr/>
        </p:nvSpPr>
        <p:spPr>
          <a:xfrm>
            <a:off x="3685776" y="2258156"/>
            <a:ext cx="83933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Заголовок 1"/>
          <p:cNvSpPr txBox="1">
            <a:spLocks/>
          </p:cNvSpPr>
          <p:nvPr/>
        </p:nvSpPr>
        <p:spPr bwMode="auto">
          <a:xfrm>
            <a:off x="1801271" y="136326"/>
            <a:ext cx="62118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4000" b="1" dirty="0">
                <a:solidFill>
                  <a:srgbClr val="C00000"/>
                </a:solidFill>
                <a:cs typeface="Arial" panose="020B0604020202020204" pitchFamily="34" charset="0"/>
              </a:rPr>
              <a:t>Механизм действия</a:t>
            </a:r>
          </a:p>
        </p:txBody>
      </p:sp>
      <p:sp>
        <p:nvSpPr>
          <p:cNvPr id="5" name="Прямоугольник 4"/>
          <p:cNvSpPr/>
          <p:nvPr/>
        </p:nvSpPr>
        <p:spPr>
          <a:xfrm>
            <a:off x="4727848" y="1196752"/>
            <a:ext cx="7128792" cy="2246769"/>
          </a:xfrm>
          <a:prstGeom prst="rect">
            <a:avLst/>
          </a:prstGeom>
        </p:spPr>
        <p:txBody>
          <a:bodyPr wrap="square">
            <a:spAutoFit/>
          </a:bodyPr>
          <a:lstStyle/>
          <a:p>
            <a:pPr algn="just">
              <a:spcBef>
                <a:spcPct val="50000"/>
              </a:spcBef>
              <a:defRPr/>
            </a:pPr>
            <a:r>
              <a:rPr lang="ru-RU" b="1" dirty="0">
                <a:solidFill>
                  <a:srgbClr val="CC0000"/>
                </a:solidFill>
                <a:latin typeface="Arial" pitchFamily="34" charset="0"/>
              </a:rPr>
              <a:t> </a:t>
            </a:r>
            <a:r>
              <a:rPr lang="ru-RU" sz="2000" b="1" dirty="0">
                <a:solidFill>
                  <a:srgbClr val="CC0000"/>
                </a:solidFill>
                <a:latin typeface="Arial" pitchFamily="34" charset="0"/>
              </a:rPr>
              <a:t>Первые признаки действия препарата -</a:t>
            </a:r>
            <a:r>
              <a:rPr lang="ru-RU" sz="2000" dirty="0">
                <a:latin typeface="Arial" pitchFamily="34" charset="0"/>
              </a:rPr>
              <a:t> </a:t>
            </a:r>
            <a:r>
              <a:rPr lang="ru-RU" sz="2000" dirty="0" smtClean="0">
                <a:solidFill>
                  <a:srgbClr val="214F87"/>
                </a:solidFill>
                <a:latin typeface="Arial" pitchFamily="34" charset="0"/>
              </a:rPr>
              <a:t>прекращение </a:t>
            </a:r>
            <a:r>
              <a:rPr lang="ru-RU" sz="2000" dirty="0">
                <a:solidFill>
                  <a:srgbClr val="214F87"/>
                </a:solidFill>
                <a:latin typeface="Arial" pitchFamily="34" charset="0"/>
              </a:rPr>
              <a:t>питания.</a:t>
            </a:r>
          </a:p>
          <a:p>
            <a:pPr algn="just">
              <a:spcBef>
                <a:spcPct val="50000"/>
              </a:spcBef>
              <a:buFontTx/>
              <a:buChar char="-"/>
              <a:defRPr/>
            </a:pPr>
            <a:r>
              <a:rPr lang="ru-RU" sz="2000" b="1" dirty="0">
                <a:solidFill>
                  <a:schemeClr val="tx2"/>
                </a:solidFill>
                <a:latin typeface="Arial" pitchFamily="34" charset="0"/>
              </a:rPr>
              <a:t>  </a:t>
            </a:r>
            <a:r>
              <a:rPr lang="ru-RU" sz="2000" b="1" dirty="0">
                <a:solidFill>
                  <a:srgbClr val="FF0000"/>
                </a:solidFill>
                <a:latin typeface="Arial" pitchFamily="34" charset="0"/>
              </a:rPr>
              <a:t>6-8</a:t>
            </a:r>
            <a:r>
              <a:rPr lang="ru-RU" sz="2000" b="1" dirty="0">
                <a:solidFill>
                  <a:schemeClr val="tx2"/>
                </a:solidFill>
                <a:latin typeface="Arial" pitchFamily="34" charset="0"/>
              </a:rPr>
              <a:t> </a:t>
            </a:r>
            <a:r>
              <a:rPr lang="ru-RU" sz="2000" dirty="0">
                <a:solidFill>
                  <a:schemeClr val="tx2"/>
                </a:solidFill>
                <a:latin typeface="Arial" pitchFamily="34" charset="0"/>
              </a:rPr>
              <a:t>часов при обработке против вредителей с грызущим типом ротового аппарата;</a:t>
            </a:r>
          </a:p>
          <a:p>
            <a:pPr algn="just">
              <a:spcBef>
                <a:spcPct val="50000"/>
              </a:spcBef>
              <a:buFontTx/>
              <a:buChar char="-"/>
              <a:defRPr/>
            </a:pPr>
            <a:r>
              <a:rPr lang="ru-RU" sz="2000" b="1" dirty="0">
                <a:solidFill>
                  <a:schemeClr val="tx2"/>
                </a:solidFill>
                <a:latin typeface="Arial" pitchFamily="34" charset="0"/>
              </a:rPr>
              <a:t> </a:t>
            </a:r>
            <a:r>
              <a:rPr lang="ru-RU" sz="2000" dirty="0">
                <a:solidFill>
                  <a:srgbClr val="214F87"/>
                </a:solidFill>
                <a:latin typeface="Arial" pitchFamily="34" charset="0"/>
              </a:rPr>
              <a:t>через</a:t>
            </a:r>
            <a:r>
              <a:rPr lang="ru-RU" sz="2000" b="1" dirty="0">
                <a:solidFill>
                  <a:schemeClr val="tx2"/>
                </a:solidFill>
                <a:latin typeface="Arial" pitchFamily="34" charset="0"/>
              </a:rPr>
              <a:t> </a:t>
            </a:r>
            <a:r>
              <a:rPr lang="ru-RU" sz="2000" b="1" dirty="0">
                <a:solidFill>
                  <a:srgbClr val="FF0000"/>
                </a:solidFill>
                <a:latin typeface="Arial" pitchFamily="34" charset="0"/>
              </a:rPr>
              <a:t>12-16</a:t>
            </a:r>
            <a:r>
              <a:rPr lang="ru-RU" sz="2000" b="1" dirty="0">
                <a:solidFill>
                  <a:schemeClr val="tx2"/>
                </a:solidFill>
                <a:latin typeface="Arial" pitchFamily="34" charset="0"/>
              </a:rPr>
              <a:t> </a:t>
            </a:r>
            <a:r>
              <a:rPr lang="ru-RU" sz="2000" dirty="0">
                <a:solidFill>
                  <a:schemeClr val="tx2"/>
                </a:solidFill>
                <a:latin typeface="Arial" pitchFamily="34" charset="0"/>
              </a:rPr>
              <a:t>часов - при обработке против вредителей с колюще-сосущим типом ротового аппарата.</a:t>
            </a:r>
            <a:r>
              <a:rPr lang="ru-RU" sz="2000" i="1" u="sng" dirty="0">
                <a:solidFill>
                  <a:schemeClr val="tx2"/>
                </a:solidFill>
                <a:latin typeface="Arial" pitchFamily="34" charset="0"/>
              </a:rPr>
              <a:t> </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3922736"/>
            <a:ext cx="3297934" cy="2386584"/>
          </a:xfrm>
          <a:prstGeom prst="roundRect">
            <a:avLst/>
          </a:prstGeom>
        </p:spPr>
      </p:pic>
      <p:sp>
        <p:nvSpPr>
          <p:cNvPr id="8" name="Стрелка вправо 7"/>
          <p:cNvSpPr/>
          <p:nvPr/>
        </p:nvSpPr>
        <p:spPr>
          <a:xfrm>
            <a:off x="3685776" y="4873712"/>
            <a:ext cx="92331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Прямоугольник 8"/>
          <p:cNvSpPr/>
          <p:nvPr/>
        </p:nvSpPr>
        <p:spPr>
          <a:xfrm>
            <a:off x="4727848" y="4072531"/>
            <a:ext cx="7272808" cy="2554545"/>
          </a:xfrm>
          <a:prstGeom prst="rect">
            <a:avLst/>
          </a:prstGeom>
        </p:spPr>
        <p:txBody>
          <a:bodyPr wrap="square">
            <a:spAutoFit/>
          </a:bodyPr>
          <a:lstStyle/>
          <a:p>
            <a:pPr algn="just">
              <a:spcBef>
                <a:spcPct val="50000"/>
              </a:spcBef>
              <a:defRPr/>
            </a:pPr>
            <a:r>
              <a:rPr lang="ru-RU" sz="2000" b="1" dirty="0">
                <a:solidFill>
                  <a:srgbClr val="CC0000"/>
                </a:solidFill>
                <a:latin typeface="Arial" pitchFamily="34" charset="0"/>
              </a:rPr>
              <a:t>Массовая гибель вредителей наступает </a:t>
            </a:r>
            <a:r>
              <a:rPr lang="ru-RU" sz="2000" dirty="0">
                <a:solidFill>
                  <a:schemeClr val="tx2"/>
                </a:solidFill>
                <a:latin typeface="Arial" pitchFamily="34" charset="0"/>
              </a:rPr>
              <a:t>на</a:t>
            </a:r>
            <a:r>
              <a:rPr lang="ru-RU" sz="2000" b="1" dirty="0">
                <a:solidFill>
                  <a:schemeClr val="tx2"/>
                </a:solidFill>
                <a:latin typeface="Arial" pitchFamily="34" charset="0"/>
              </a:rPr>
              <a:t> </a:t>
            </a:r>
            <a:r>
              <a:rPr lang="ru-RU" sz="2000" b="1" dirty="0">
                <a:solidFill>
                  <a:srgbClr val="FF0000"/>
                </a:solidFill>
                <a:latin typeface="Arial" pitchFamily="34" charset="0"/>
              </a:rPr>
              <a:t>2-3 </a:t>
            </a:r>
            <a:r>
              <a:rPr lang="ru-RU" sz="2000" dirty="0">
                <a:solidFill>
                  <a:schemeClr val="tx2"/>
                </a:solidFill>
                <a:latin typeface="Arial" pitchFamily="34" charset="0"/>
              </a:rPr>
              <a:t>день после обработки, а </a:t>
            </a:r>
            <a:r>
              <a:rPr lang="ru-RU" sz="2000" dirty="0" smtClean="0">
                <a:solidFill>
                  <a:schemeClr val="tx2"/>
                </a:solidFill>
                <a:latin typeface="Arial" pitchFamily="34" charset="0"/>
              </a:rPr>
              <a:t>  </a:t>
            </a:r>
            <a:r>
              <a:rPr lang="ru-RU" sz="2000" dirty="0">
                <a:solidFill>
                  <a:schemeClr val="tx2"/>
                </a:solidFill>
                <a:latin typeface="Arial" pitchFamily="34" charset="0"/>
              </a:rPr>
              <a:t>максимальный эффект достигается</a:t>
            </a:r>
            <a:r>
              <a:rPr lang="ru-RU" sz="2000" b="1" dirty="0">
                <a:solidFill>
                  <a:schemeClr val="tx2"/>
                </a:solidFill>
                <a:latin typeface="Arial" pitchFamily="34" charset="0"/>
              </a:rPr>
              <a:t> </a:t>
            </a:r>
            <a:r>
              <a:rPr lang="ru-RU" sz="2000" dirty="0">
                <a:solidFill>
                  <a:schemeClr val="tx2"/>
                </a:solidFill>
                <a:latin typeface="Arial" pitchFamily="34" charset="0"/>
              </a:rPr>
              <a:t>на </a:t>
            </a:r>
            <a:r>
              <a:rPr lang="ru-RU" sz="2000" b="1" dirty="0">
                <a:solidFill>
                  <a:srgbClr val="FF0000"/>
                </a:solidFill>
                <a:latin typeface="Arial" pitchFamily="34" charset="0"/>
              </a:rPr>
              <a:t>5-7 </a:t>
            </a:r>
            <a:r>
              <a:rPr lang="ru-RU" sz="2000" dirty="0">
                <a:solidFill>
                  <a:schemeClr val="tx2"/>
                </a:solidFill>
                <a:latin typeface="Arial" pitchFamily="34" charset="0"/>
              </a:rPr>
              <a:t>сутки.</a:t>
            </a:r>
          </a:p>
          <a:p>
            <a:pPr algn="just">
              <a:spcBef>
                <a:spcPct val="50000"/>
              </a:spcBef>
              <a:defRPr/>
            </a:pPr>
            <a:r>
              <a:rPr lang="ru-RU" sz="2000" b="1" dirty="0">
                <a:solidFill>
                  <a:schemeClr val="tx2"/>
                </a:solidFill>
                <a:latin typeface="Arial" pitchFamily="34" charset="0"/>
              </a:rPr>
              <a:t>-</a:t>
            </a:r>
            <a:r>
              <a:rPr lang="ru-RU" sz="2000" b="1" dirty="0">
                <a:solidFill>
                  <a:srgbClr val="C00000"/>
                </a:solidFill>
                <a:latin typeface="Arial" pitchFamily="34" charset="0"/>
              </a:rPr>
              <a:t> </a:t>
            </a:r>
            <a:r>
              <a:rPr lang="ru-RU" sz="2000" dirty="0">
                <a:solidFill>
                  <a:schemeClr val="tx2"/>
                </a:solidFill>
                <a:latin typeface="Arial" pitchFamily="34" charset="0"/>
              </a:rPr>
              <a:t>защитный эффект препарата при благоприятных условиях длится</a:t>
            </a:r>
            <a:r>
              <a:rPr lang="ru-RU" sz="2000" b="1" dirty="0">
                <a:solidFill>
                  <a:schemeClr val="tx2"/>
                </a:solidFill>
                <a:latin typeface="Arial" pitchFamily="34" charset="0"/>
              </a:rPr>
              <a:t> </a:t>
            </a:r>
            <a:r>
              <a:rPr lang="ru-RU" sz="2000" b="1" dirty="0">
                <a:solidFill>
                  <a:srgbClr val="FF0000"/>
                </a:solidFill>
                <a:latin typeface="Arial" pitchFamily="34" charset="0"/>
              </a:rPr>
              <a:t>10-20</a:t>
            </a:r>
            <a:r>
              <a:rPr lang="ru-RU" sz="2000" b="1" dirty="0">
                <a:solidFill>
                  <a:schemeClr val="tx2"/>
                </a:solidFill>
                <a:latin typeface="Arial" pitchFamily="34" charset="0"/>
              </a:rPr>
              <a:t> </a:t>
            </a:r>
            <a:r>
              <a:rPr lang="ru-RU" sz="2000" dirty="0">
                <a:solidFill>
                  <a:schemeClr val="tx2"/>
                </a:solidFill>
                <a:latin typeface="Arial" pitchFamily="34" charset="0"/>
              </a:rPr>
              <a:t>дней.</a:t>
            </a:r>
          </a:p>
          <a:p>
            <a:pPr algn="just">
              <a:spcBef>
                <a:spcPct val="50000"/>
              </a:spcBef>
              <a:defRPr/>
            </a:pPr>
            <a:r>
              <a:rPr lang="ru-RU" sz="2000" b="1" dirty="0">
                <a:solidFill>
                  <a:schemeClr val="tx2"/>
                </a:solidFill>
                <a:latin typeface="Arial" pitchFamily="34" charset="0"/>
              </a:rPr>
              <a:t>- </a:t>
            </a:r>
            <a:r>
              <a:rPr lang="ru-RU" sz="2000" dirty="0">
                <a:solidFill>
                  <a:schemeClr val="tx2"/>
                </a:solidFill>
                <a:latin typeface="Arial" pitchFamily="34" charset="0"/>
              </a:rPr>
              <a:t>последняя обработка может быть осуществлена за </a:t>
            </a:r>
            <a:r>
              <a:rPr lang="ru-RU" sz="2000" b="1" dirty="0">
                <a:solidFill>
                  <a:srgbClr val="FF0000"/>
                </a:solidFill>
                <a:latin typeface="Arial" pitchFamily="34" charset="0"/>
              </a:rPr>
              <a:t>48</a:t>
            </a:r>
            <a:r>
              <a:rPr lang="ru-RU" sz="2000" b="1" dirty="0">
                <a:solidFill>
                  <a:schemeClr val="tx2"/>
                </a:solidFill>
                <a:latin typeface="Arial" pitchFamily="34" charset="0"/>
              </a:rPr>
              <a:t> </a:t>
            </a:r>
            <a:r>
              <a:rPr lang="ru-RU" sz="2000" dirty="0">
                <a:solidFill>
                  <a:schemeClr val="tx2"/>
                </a:solidFill>
                <a:latin typeface="Arial" pitchFamily="34" charset="0"/>
              </a:rPr>
              <a:t>часов перед уборкой урожая.</a:t>
            </a:r>
            <a:endParaRPr lang="ru-RU" sz="2000" dirty="0">
              <a:solidFill>
                <a:schemeClr val="tx2"/>
              </a:solidFill>
            </a:endParaRPr>
          </a:p>
        </p:txBody>
      </p:sp>
      <p:sp>
        <p:nvSpPr>
          <p:cNvPr id="10" name="Овал 9"/>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43</a:t>
            </a:r>
            <a:endParaRPr lang="ru-RU" dirty="0"/>
          </a:p>
        </p:txBody>
      </p:sp>
      <p:sp>
        <p:nvSpPr>
          <p:cNvPr id="11" name="Заголовок 1"/>
          <p:cNvSpPr txBox="1">
            <a:spLocks/>
          </p:cNvSpPr>
          <p:nvPr/>
        </p:nvSpPr>
        <p:spPr bwMode="auto">
          <a:xfrm>
            <a:off x="263352" y="6309320"/>
            <a:ext cx="3297934" cy="54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ltLang="ru-RU" sz="1400" b="1" dirty="0" smtClean="0">
              <a:solidFill>
                <a:srgbClr val="C00000"/>
              </a:solidFill>
              <a:cs typeface="Arial" panose="020B0604020202020204" pitchFamily="34" charset="0"/>
            </a:endParaRPr>
          </a:p>
          <a:p>
            <a:r>
              <a:rPr lang="ru-RU" altLang="ru-RU" sz="1400" b="1" dirty="0" smtClean="0">
                <a:solidFill>
                  <a:srgbClr val="C00000"/>
                </a:solidFill>
                <a:cs typeface="Arial" panose="020B0604020202020204" pitchFamily="34" charset="0"/>
              </a:rPr>
              <a:t>До обработки                     После</a:t>
            </a:r>
          </a:p>
          <a:p>
            <a:pPr algn="ctr"/>
            <a:r>
              <a:rPr lang="ru-RU" altLang="ru-RU" sz="1400" b="1" dirty="0" smtClean="0">
                <a:solidFill>
                  <a:srgbClr val="C00000"/>
                </a:solidFill>
                <a:cs typeface="Arial" panose="020B0604020202020204" pitchFamily="34" charset="0"/>
              </a:rPr>
              <a:t>             </a:t>
            </a:r>
            <a:endParaRPr lang="ru-RU" altLang="ru-RU" sz="1400" b="1" dirty="0">
              <a:solidFill>
                <a:srgbClr val="C00000"/>
              </a:solidFill>
              <a:cs typeface="Arial" panose="020B0604020202020204" pitchFamily="34" charset="0"/>
            </a:endParaRPr>
          </a:p>
        </p:txBody>
      </p:sp>
    </p:spTree>
    <p:extLst>
      <p:ext uri="{BB962C8B-B14F-4D97-AF65-F5344CB8AC3E}">
        <p14:creationId xmlns:p14="http://schemas.microsoft.com/office/powerpoint/2010/main" val="42646234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p:cNvSpPr>
            <a:spLocks noGrp="1"/>
          </p:cNvSpPr>
          <p:nvPr>
            <p:ph type="ctrTitle"/>
          </p:nvPr>
        </p:nvSpPr>
        <p:spPr>
          <a:xfrm>
            <a:off x="2209800" y="2103439"/>
            <a:ext cx="7772400" cy="1470025"/>
          </a:xfrm>
        </p:spPr>
        <p:txBody>
          <a:bodyPr>
            <a:normAutofit fontScale="90000"/>
          </a:bodyPr>
          <a:lstStyle/>
          <a:p>
            <a:pPr eaLnBrk="1" hangingPunct="1">
              <a:lnSpc>
                <a:spcPct val="150000"/>
              </a:lnSpc>
              <a:defRPr/>
            </a:pPr>
            <a:r>
              <a:rPr lang="uk-UA" altLang="uk-UA" sz="4400" dirty="0">
                <a:solidFill>
                  <a:srgbClr val="000099"/>
                </a:solidFill>
                <a:effectLst>
                  <a:outerShdw blurRad="38100" dist="38100" dir="2700000" algn="tl">
                    <a:srgbClr val="C0C0C0"/>
                  </a:outerShdw>
                </a:effectLst>
                <a:latin typeface="Myriad Pro"/>
              </a:rPr>
              <a:t>СПАСИБО ЗА </a:t>
            </a:r>
            <a:br>
              <a:rPr lang="uk-UA" altLang="uk-UA" sz="4400" dirty="0">
                <a:solidFill>
                  <a:srgbClr val="000099"/>
                </a:solidFill>
                <a:effectLst>
                  <a:outerShdw blurRad="38100" dist="38100" dir="2700000" algn="tl">
                    <a:srgbClr val="C0C0C0"/>
                  </a:outerShdw>
                </a:effectLst>
                <a:latin typeface="Myriad Pro"/>
              </a:rPr>
            </a:br>
            <a:r>
              <a:rPr lang="uk-UA" altLang="uk-UA" sz="4400" dirty="0">
                <a:solidFill>
                  <a:srgbClr val="000099"/>
                </a:solidFill>
                <a:effectLst>
                  <a:outerShdw blurRad="38100" dist="38100" dir="2700000" algn="tl">
                    <a:srgbClr val="C0C0C0"/>
                  </a:outerShdw>
                </a:effectLst>
                <a:latin typeface="Myriad Pro"/>
              </a:rPr>
              <a:t>ВНИМАНИЕ</a:t>
            </a:r>
            <a:endParaRPr lang="ru-RU" altLang="uk-UA" sz="4400" dirty="0">
              <a:solidFill>
                <a:srgbClr val="000099"/>
              </a:solidFill>
              <a:effectLst>
                <a:outerShdw blurRad="38100" dist="38100" dir="2700000" algn="tl">
                  <a:srgbClr val="C0C0C0"/>
                </a:outerShdw>
              </a:effectLst>
              <a:latin typeface="Myriad Pro"/>
            </a:endParaRPr>
          </a:p>
        </p:txBody>
      </p:sp>
    </p:spTree>
    <p:extLst>
      <p:ext uri="{BB962C8B-B14F-4D97-AF65-F5344CB8AC3E}">
        <p14:creationId xmlns:p14="http://schemas.microsoft.com/office/powerpoint/2010/main" val="42101363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376" y="357188"/>
            <a:ext cx="7992888" cy="523220"/>
          </a:xfrm>
          <a:prstGeom prst="rect">
            <a:avLst/>
          </a:prstGeom>
          <a:solidFill>
            <a:schemeClr val="bg1">
              <a:alpha val="84000"/>
            </a:schemeClr>
          </a:solidFill>
        </p:spPr>
        <p:txBody>
          <a:bodyPr wrap="square">
            <a:spAutoFit/>
          </a:bodyPr>
          <a:lstStyle/>
          <a:p>
            <a:pPr algn="ctr">
              <a:defRPr/>
            </a:pPr>
            <a:r>
              <a:rPr lang="ru-RU" sz="2800" b="1" dirty="0">
                <a:solidFill>
                  <a:srgbClr val="C00000"/>
                </a:solidFill>
                <a:latin typeface="Arial" panose="020B0604020202020204" pitchFamily="34" charset="0"/>
                <a:cs typeface="Arial" panose="020B0604020202020204" pitchFamily="34" charset="0"/>
              </a:rPr>
              <a:t>БАКТЕРИИ-АНТАГОНИСТЫ </a:t>
            </a:r>
            <a:r>
              <a:rPr lang="en-US" sz="2800" b="1" dirty="0">
                <a:solidFill>
                  <a:srgbClr val="FF0000"/>
                </a:solidFill>
                <a:latin typeface="Arial" panose="020B0604020202020204" pitchFamily="34" charset="0"/>
                <a:cs typeface="Arial" panose="020B0604020202020204" pitchFamily="34" charset="0"/>
              </a:rPr>
              <a:t> </a:t>
            </a:r>
            <a:r>
              <a:rPr lang="en-US" sz="2800" b="1" i="1" dirty="0">
                <a:solidFill>
                  <a:srgbClr val="3A1EA2"/>
                </a:solidFill>
                <a:latin typeface="Arial" panose="020B0604020202020204" pitchFamily="34" charset="0"/>
                <a:cs typeface="Arial" panose="020B0604020202020204" pitchFamily="34" charset="0"/>
              </a:rPr>
              <a:t>Bacillus </a:t>
            </a:r>
            <a:r>
              <a:rPr lang="en-US" sz="2800" b="1" i="1" dirty="0" err="1">
                <a:solidFill>
                  <a:srgbClr val="3A1EA2"/>
                </a:solidFill>
                <a:latin typeface="Arial" panose="020B0604020202020204" pitchFamily="34" charset="0"/>
                <a:cs typeface="Arial" panose="020B0604020202020204" pitchFamily="34" charset="0"/>
              </a:rPr>
              <a:t>subtilis</a:t>
            </a:r>
            <a:endParaRPr lang="ru-RU" sz="2800" b="1" i="1" dirty="0">
              <a:solidFill>
                <a:srgbClr val="3A1EA2"/>
              </a:solidFill>
              <a:latin typeface="Arial" panose="020B0604020202020204" pitchFamily="34" charset="0"/>
              <a:cs typeface="Arial" panose="020B0604020202020204" pitchFamily="34" charset="0"/>
            </a:endParaRPr>
          </a:p>
        </p:txBody>
      </p:sp>
      <p:sp>
        <p:nvSpPr>
          <p:cNvPr id="3" name="Прямоугольник 1"/>
          <p:cNvSpPr>
            <a:spLocks noChangeArrowheads="1"/>
          </p:cNvSpPr>
          <p:nvPr/>
        </p:nvSpPr>
        <p:spPr bwMode="auto">
          <a:xfrm>
            <a:off x="191343" y="1081940"/>
            <a:ext cx="11972211" cy="1200329"/>
          </a:xfrm>
          <a:prstGeom prst="rect">
            <a:avLst/>
          </a:prstGeom>
          <a:solidFill>
            <a:schemeClr val="bg1">
              <a:alpha val="75000"/>
            </a:schemeClr>
          </a:solidFill>
          <a:ln w="9525">
            <a:noFill/>
            <a:miter lim="800000"/>
            <a:headEnd/>
            <a:tailEnd/>
          </a:ln>
        </p:spPr>
        <p:txBody>
          <a:bodyPr wrap="square">
            <a:spAutoFit/>
          </a:bodyPr>
          <a:lstStyle/>
          <a:p>
            <a:pPr algn="ctr">
              <a:defRPr/>
            </a:pPr>
            <a:r>
              <a:rPr lang="ru-RU" sz="3200" b="1" dirty="0" err="1">
                <a:solidFill>
                  <a:srgbClr val="C00000"/>
                </a:solidFill>
                <a:latin typeface="Arial" panose="020B0604020202020204" pitchFamily="34" charset="0"/>
                <a:cs typeface="Arial" panose="020B0604020202020204" pitchFamily="34" charset="0"/>
              </a:rPr>
              <a:t>Фитодок</a:t>
            </a:r>
            <a:r>
              <a:rPr lang="ru-RU" sz="3200" b="1" dirty="0">
                <a:solidFill>
                  <a:srgbClr val="C00000"/>
                </a:solidFill>
                <a:latin typeface="Arial" panose="020B0604020202020204" pitchFamily="34" charset="0"/>
                <a:cs typeface="Arial" panose="020B0604020202020204" pitchFamily="34" charset="0"/>
              </a:rPr>
              <a:t> </a:t>
            </a:r>
            <a:r>
              <a:rPr lang="en-US" sz="3200" b="1" dirty="0">
                <a:solidFill>
                  <a:srgbClr val="C00000"/>
                </a:solidFill>
                <a:latin typeface="Arial" panose="020B0604020202020204" pitchFamily="34" charset="0"/>
                <a:cs typeface="Arial" panose="020B0604020202020204" pitchFamily="34" charset="0"/>
              </a:rPr>
              <a:t>BS26, </a:t>
            </a:r>
            <a:r>
              <a:rPr lang="ru-RU" sz="3200" b="1" dirty="0">
                <a:solidFill>
                  <a:srgbClr val="C00000"/>
                </a:solidFill>
                <a:latin typeface="Arial" panose="020B0604020202020204" pitchFamily="34" charset="0"/>
                <a:cs typeface="Arial" panose="020B0604020202020204" pitchFamily="34" charset="0"/>
              </a:rPr>
              <a:t>ж.</a:t>
            </a:r>
            <a:endParaRPr lang="en-US" sz="3200" b="1" dirty="0">
              <a:solidFill>
                <a:srgbClr val="C00000"/>
              </a:solidFill>
              <a:latin typeface="Arial" panose="020B0604020202020204" pitchFamily="34" charset="0"/>
              <a:cs typeface="Arial" panose="020B0604020202020204" pitchFamily="34" charset="0"/>
            </a:endParaRPr>
          </a:p>
          <a:p>
            <a:pPr algn="ctr">
              <a:defRPr/>
            </a:pPr>
            <a:r>
              <a:rPr lang="ru-RU" sz="2000" b="1" dirty="0">
                <a:solidFill>
                  <a:srgbClr val="214F87"/>
                </a:solidFill>
                <a:latin typeface="Arial" panose="020B0604020202020204" pitchFamily="34" charset="0"/>
                <a:cs typeface="Arial" panose="020B0604020202020204" pitchFamily="34" charset="0"/>
              </a:rPr>
              <a:t>содержит живые клетки и споры бактерии </a:t>
            </a:r>
            <a:r>
              <a:rPr lang="ru-RU" sz="2000" b="1" i="1" dirty="0" err="1">
                <a:solidFill>
                  <a:srgbClr val="214F87"/>
                </a:solidFill>
                <a:latin typeface="Arial" panose="020B0604020202020204" pitchFamily="34" charset="0"/>
                <a:cs typeface="Arial" panose="020B0604020202020204" pitchFamily="34" charset="0"/>
              </a:rPr>
              <a:t>Bacillus</a:t>
            </a:r>
            <a:r>
              <a:rPr lang="ru-RU" sz="2000" b="1" i="1" dirty="0">
                <a:solidFill>
                  <a:srgbClr val="214F87"/>
                </a:solidFill>
                <a:latin typeface="Arial" panose="020B0604020202020204" pitchFamily="34" charset="0"/>
                <a:cs typeface="Arial" panose="020B0604020202020204" pitchFamily="34" charset="0"/>
              </a:rPr>
              <a:t> </a:t>
            </a:r>
            <a:r>
              <a:rPr lang="ru-RU" sz="2000" b="1" i="1" dirty="0" err="1">
                <a:solidFill>
                  <a:srgbClr val="214F87"/>
                </a:solidFill>
                <a:latin typeface="Arial" panose="020B0604020202020204" pitchFamily="34" charset="0"/>
                <a:cs typeface="Arial" panose="020B0604020202020204" pitchFamily="34" charset="0"/>
              </a:rPr>
              <a:t>subtilis</a:t>
            </a:r>
            <a:r>
              <a:rPr lang="en-US" sz="2000" b="1" i="1" dirty="0">
                <a:solidFill>
                  <a:srgbClr val="214F87"/>
                </a:solidFill>
                <a:latin typeface="Arial" panose="020B0604020202020204" pitchFamily="34" charset="0"/>
                <a:cs typeface="Arial" panose="020B0604020202020204" pitchFamily="34" charset="0"/>
              </a:rPr>
              <a:t> </a:t>
            </a:r>
            <a:r>
              <a:rPr lang="en-US" sz="2000" b="1" dirty="0">
                <a:solidFill>
                  <a:srgbClr val="214F87"/>
                </a:solidFill>
                <a:latin typeface="Arial" panose="020B0604020202020204" pitchFamily="34" charset="0"/>
                <a:cs typeface="Arial" panose="020B0604020202020204" pitchFamily="34" charset="0"/>
              </a:rPr>
              <a:t>BS</a:t>
            </a:r>
            <a:r>
              <a:rPr lang="ru-RU" sz="2000" b="1" dirty="0">
                <a:solidFill>
                  <a:srgbClr val="214F87"/>
                </a:solidFill>
                <a:latin typeface="Arial" panose="020B0604020202020204" pitchFamily="34" charset="0"/>
                <a:cs typeface="Arial" panose="020B0604020202020204" pitchFamily="34" charset="0"/>
              </a:rPr>
              <a:t> 323</a:t>
            </a:r>
            <a:r>
              <a:rPr lang="ru-RU" sz="2000" dirty="0">
                <a:solidFill>
                  <a:srgbClr val="214F87"/>
                </a:solidFill>
                <a:latin typeface="Arial" panose="020B0604020202020204" pitchFamily="34" charset="0"/>
                <a:cs typeface="Arial" panose="020B0604020202020204" pitchFamily="34" charset="0"/>
              </a:rPr>
              <a:t>,</a:t>
            </a:r>
            <a:r>
              <a:rPr lang="en-US" sz="2000" dirty="0">
                <a:solidFill>
                  <a:srgbClr val="214F87"/>
                </a:solidFill>
                <a:latin typeface="Arial" panose="020B0604020202020204" pitchFamily="34" charset="0"/>
                <a:cs typeface="Arial" panose="020B0604020202020204" pitchFamily="34" charset="0"/>
              </a:rPr>
              <a:t> </a:t>
            </a:r>
            <a:r>
              <a:rPr lang="ru-RU" sz="2000" dirty="0">
                <a:solidFill>
                  <a:srgbClr val="214F87"/>
                </a:solidFill>
                <a:latin typeface="Arial" panose="020B0604020202020204" pitchFamily="34" charset="0"/>
                <a:cs typeface="Arial" panose="020B0604020202020204" pitchFamily="34" charset="0"/>
              </a:rPr>
              <a:t>титр – не менее 5x10</a:t>
            </a:r>
            <a:r>
              <a:rPr lang="ru-RU" sz="2000" baseline="30000" dirty="0">
                <a:solidFill>
                  <a:srgbClr val="214F87"/>
                </a:solidFill>
                <a:latin typeface="Arial" panose="020B0604020202020204" pitchFamily="34" charset="0"/>
                <a:cs typeface="Arial" panose="020B0604020202020204" pitchFamily="34" charset="0"/>
              </a:rPr>
              <a:t>9</a:t>
            </a:r>
            <a:r>
              <a:rPr lang="ru-RU" sz="2000" dirty="0">
                <a:solidFill>
                  <a:srgbClr val="214F87"/>
                </a:solidFill>
                <a:latin typeface="Arial" panose="020B0604020202020204" pitchFamily="34" charset="0"/>
                <a:cs typeface="Arial" panose="020B0604020202020204" pitchFamily="34" charset="0"/>
              </a:rPr>
              <a:t> КОЕ/мл </a:t>
            </a:r>
            <a:r>
              <a:rPr lang="ru-RU" sz="2000" b="1" dirty="0">
                <a:solidFill>
                  <a:srgbClr val="214F87"/>
                </a:solidFill>
                <a:latin typeface="Arial" panose="020B0604020202020204" pitchFamily="34" charset="0"/>
                <a:cs typeface="Arial" panose="020B0604020202020204" pitchFamily="34" charset="0"/>
              </a:rPr>
              <a:t>+ продукты метаболизма (фитогормоны, аминокислоты, антибиотики)</a:t>
            </a:r>
            <a:endParaRPr lang="en-US" sz="2000" b="1" dirty="0">
              <a:solidFill>
                <a:srgbClr val="214F87"/>
              </a:solidFill>
              <a:latin typeface="Arial" panose="020B0604020202020204" pitchFamily="34" charset="0"/>
              <a:cs typeface="Arial" panose="020B0604020202020204" pitchFamily="34" charset="0"/>
            </a:endParaRPr>
          </a:p>
        </p:txBody>
      </p:sp>
      <p:sp>
        <p:nvSpPr>
          <p:cNvPr id="4" name="TextBox 3"/>
          <p:cNvSpPr txBox="1">
            <a:spLocks noChangeArrowheads="1"/>
          </p:cNvSpPr>
          <p:nvPr/>
        </p:nvSpPr>
        <p:spPr bwMode="auto">
          <a:xfrm>
            <a:off x="191342" y="2299135"/>
            <a:ext cx="10523173" cy="4524315"/>
          </a:xfrm>
          <a:prstGeom prst="rect">
            <a:avLst/>
          </a:prstGeom>
          <a:solidFill>
            <a:schemeClr val="bg1">
              <a:alpha val="76000"/>
            </a:schemeClr>
          </a:solidFill>
          <a:ln w="9525">
            <a:noFill/>
            <a:miter lim="800000"/>
            <a:headEnd/>
            <a:tailEnd/>
          </a:ln>
        </p:spPr>
        <p:txBody>
          <a:bodyPr wrap="square">
            <a:spAutoFit/>
          </a:bodyPr>
          <a:lstStyle/>
          <a:p>
            <a:pPr algn="just">
              <a:buFont typeface="Wingdings" pitchFamily="2" charset="2"/>
              <a:buChar char="v"/>
              <a:defRPr/>
            </a:pPr>
            <a:r>
              <a:rPr lang="ru-RU" b="1" dirty="0">
                <a:latin typeface="Arial" panose="020B0604020202020204" pitchFamily="34" charset="0"/>
                <a:cs typeface="Arial" panose="020B0604020202020204" pitchFamily="34" charset="0"/>
              </a:rPr>
              <a:t>Синтез субстанций антибиотического действия</a:t>
            </a:r>
          </a:p>
          <a:p>
            <a:pPr algn="just">
              <a:buFont typeface="Wingdings" pitchFamily="2" charset="2"/>
              <a:buChar char="v"/>
              <a:defRPr/>
            </a:pPr>
            <a:endParaRPr lang="ru-RU" b="1" dirty="0">
              <a:latin typeface="Arial" panose="020B0604020202020204" pitchFamily="34" charset="0"/>
              <a:cs typeface="Arial" panose="020B0604020202020204" pitchFamily="34" charset="0"/>
            </a:endParaRPr>
          </a:p>
          <a:p>
            <a:pPr algn="just">
              <a:buFont typeface="Wingdings" pitchFamily="2" charset="2"/>
              <a:buChar char="v"/>
              <a:defRPr/>
            </a:pPr>
            <a:r>
              <a:rPr lang="ru-RU" b="1" dirty="0">
                <a:latin typeface="Arial" panose="020B0604020202020204" pitchFamily="34" charset="0"/>
                <a:cs typeface="Arial" panose="020B0604020202020204" pitchFamily="34" charset="0"/>
              </a:rPr>
              <a:t>Благодаря способности к спорообразованию, имеют устойчивость к неблагоприятным факторам </a:t>
            </a:r>
            <a:r>
              <a:rPr lang="ru-RU" dirty="0">
                <a:latin typeface="Arial" panose="020B0604020202020204" pitchFamily="34" charset="0"/>
                <a:cs typeface="Arial" panose="020B0604020202020204" pitchFamily="34" charset="0"/>
              </a:rPr>
              <a:t>(различным химическим веществам, физическим факторам: влажный пар, высушивание, излучение, вакуум и окисляющие агенты)</a:t>
            </a:r>
          </a:p>
          <a:p>
            <a:pPr algn="just">
              <a:buFont typeface="Wingdings" pitchFamily="2" charset="2"/>
              <a:buChar char="v"/>
              <a:defRPr/>
            </a:pPr>
            <a:endParaRPr lang="ru-RU" b="1" dirty="0">
              <a:latin typeface="Arial" panose="020B0604020202020204" pitchFamily="34" charset="0"/>
              <a:cs typeface="Arial" panose="020B0604020202020204" pitchFamily="34" charset="0"/>
            </a:endParaRPr>
          </a:p>
          <a:p>
            <a:pPr algn="just">
              <a:buFont typeface="Wingdings" pitchFamily="2" charset="2"/>
              <a:buChar char="v"/>
              <a:defRPr/>
            </a:pPr>
            <a:r>
              <a:rPr lang="ru-RU" b="1" dirty="0">
                <a:latin typeface="Arial" panose="020B0604020202020204" pitchFamily="34" charset="0"/>
                <a:cs typeface="Arial" panose="020B0604020202020204" pitchFamily="34" charset="0"/>
              </a:rPr>
              <a:t>Ферментативная активность </a:t>
            </a:r>
            <a:r>
              <a:rPr lang="ru-RU" dirty="0">
                <a:latin typeface="Arial" panose="020B0604020202020204" pitchFamily="34" charset="0"/>
                <a:cs typeface="Arial" panose="020B0604020202020204" pitchFamily="34" charset="0"/>
              </a:rPr>
              <a:t>(протеаза, липаза, амилаза и др.)</a:t>
            </a:r>
          </a:p>
          <a:p>
            <a:pPr algn="just">
              <a:buFont typeface="Wingdings" pitchFamily="2" charset="2"/>
              <a:buChar char="v"/>
              <a:defRPr/>
            </a:pPr>
            <a:endParaRPr lang="ru-RU" b="1" dirty="0">
              <a:latin typeface="Arial" panose="020B0604020202020204" pitchFamily="34" charset="0"/>
              <a:cs typeface="Arial" panose="020B0604020202020204" pitchFamily="34" charset="0"/>
            </a:endParaRPr>
          </a:p>
          <a:p>
            <a:pPr algn="just">
              <a:buFont typeface="Wingdings" pitchFamily="2" charset="2"/>
              <a:buChar char="v"/>
              <a:defRPr/>
            </a:pPr>
            <a:r>
              <a:rPr lang="ru-RU" b="1" dirty="0">
                <a:latin typeface="Arial" panose="020B0604020202020204" pitchFamily="34" charset="0"/>
                <a:cs typeface="Arial" panose="020B0604020202020204" pitchFamily="34" charset="0"/>
              </a:rPr>
              <a:t>Способны разлагать высокомолекулярные органические вещества</a:t>
            </a:r>
          </a:p>
          <a:p>
            <a:pPr algn="just">
              <a:buFont typeface="Wingdings" pitchFamily="2" charset="2"/>
              <a:buChar char="v"/>
              <a:defRPr/>
            </a:pPr>
            <a:endParaRPr lang="ru-RU" b="1" dirty="0">
              <a:latin typeface="Arial" panose="020B0604020202020204" pitchFamily="34" charset="0"/>
              <a:cs typeface="Arial" panose="020B0604020202020204" pitchFamily="34" charset="0"/>
            </a:endParaRPr>
          </a:p>
          <a:p>
            <a:pPr algn="just">
              <a:buFont typeface="Wingdings" pitchFamily="2" charset="2"/>
              <a:buChar char="v"/>
              <a:defRPr/>
            </a:pPr>
            <a:r>
              <a:rPr lang="ru-RU" b="1" dirty="0">
                <a:latin typeface="Arial" panose="020B0604020202020204" pitchFamily="34" charset="0"/>
                <a:cs typeface="Arial" panose="020B0604020202020204" pitchFamily="34" charset="0"/>
              </a:rPr>
              <a:t>Главная среда обитания – почва</a:t>
            </a:r>
          </a:p>
          <a:p>
            <a:pPr algn="just">
              <a:buFont typeface="Wingdings" pitchFamily="2" charset="2"/>
              <a:buChar char="v"/>
              <a:defRPr/>
            </a:pPr>
            <a:endParaRPr lang="ru-RU" b="1" dirty="0">
              <a:latin typeface="Arial" panose="020B0604020202020204" pitchFamily="34" charset="0"/>
              <a:cs typeface="Arial" panose="020B0604020202020204" pitchFamily="34" charset="0"/>
            </a:endParaRPr>
          </a:p>
          <a:p>
            <a:pPr algn="just">
              <a:buFont typeface="Wingdings" pitchFamily="2" charset="2"/>
              <a:buChar char="v"/>
              <a:defRPr/>
            </a:pPr>
            <a:r>
              <a:rPr lang="ru-RU" b="1" dirty="0">
                <a:latin typeface="Arial" panose="020B0604020202020204" pitchFamily="34" charset="0"/>
                <a:cs typeface="Arial" panose="020B0604020202020204" pitchFamily="34" charset="0"/>
              </a:rPr>
              <a:t>Быстро заселяют ризосферу защищаемого растения и препятствуют размножению в ней </a:t>
            </a:r>
            <a:r>
              <a:rPr lang="ru-RU" b="1" dirty="0" err="1">
                <a:latin typeface="Arial" panose="020B0604020202020204" pitchFamily="34" charset="0"/>
                <a:cs typeface="Arial" panose="020B0604020202020204" pitchFamily="34" charset="0"/>
              </a:rPr>
              <a:t>фитопатогенов</a:t>
            </a:r>
            <a:r>
              <a:rPr lang="ru-RU" b="1" dirty="0">
                <a:latin typeface="Arial" panose="020B0604020202020204" pitchFamily="34" charset="0"/>
                <a:cs typeface="Arial" panose="020B0604020202020204" pitchFamily="34" charset="0"/>
              </a:rPr>
              <a:t> бактериального и грибного происхождения</a:t>
            </a:r>
          </a:p>
          <a:p>
            <a:pPr algn="just">
              <a:buFont typeface="Wingdings" pitchFamily="2" charset="2"/>
              <a:buChar char="v"/>
              <a:defRPr/>
            </a:pPr>
            <a:endParaRPr lang="ru-RU" b="1" dirty="0">
              <a:latin typeface="Arial" panose="020B0604020202020204" pitchFamily="34" charset="0"/>
              <a:cs typeface="Arial" panose="020B0604020202020204" pitchFamily="34" charset="0"/>
            </a:endParaRPr>
          </a:p>
          <a:p>
            <a:pPr algn="just">
              <a:buFont typeface="Wingdings" pitchFamily="2" charset="2"/>
              <a:buChar char="v"/>
              <a:defRPr/>
            </a:pPr>
            <a:r>
              <a:rPr lang="ru-RU" b="1" dirty="0">
                <a:latin typeface="Arial" panose="020B0604020202020204" pitchFamily="34" charset="0"/>
                <a:cs typeface="Arial" panose="020B0604020202020204" pitchFamily="34" charset="0"/>
              </a:rPr>
              <a:t>Не обладают </a:t>
            </a:r>
            <a:r>
              <a:rPr lang="ru-RU" b="1" dirty="0" smtClean="0">
                <a:latin typeface="Arial" panose="020B0604020202020204" pitchFamily="34" charset="0"/>
                <a:cs typeface="Arial" panose="020B0604020202020204" pitchFamily="34" charset="0"/>
              </a:rPr>
              <a:t>патогенностью </a:t>
            </a:r>
            <a:r>
              <a:rPr lang="ru-RU" b="1" dirty="0">
                <a:latin typeface="Arial" panose="020B0604020202020204" pitchFamily="34" charset="0"/>
                <a:cs typeface="Arial" panose="020B0604020202020204" pitchFamily="34" charset="0"/>
              </a:rPr>
              <a:t>для млекопитающих, в частности, для человека</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4516" y="2865450"/>
            <a:ext cx="1449038" cy="16744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вал 5"/>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5</a:t>
            </a:r>
            <a:endParaRPr lang="ru-RU" dirty="0"/>
          </a:p>
        </p:txBody>
      </p:sp>
    </p:spTree>
    <p:extLst>
      <p:ext uri="{BB962C8B-B14F-4D97-AF65-F5344CB8AC3E}">
        <p14:creationId xmlns:p14="http://schemas.microsoft.com/office/powerpoint/2010/main" val="2497200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1344" y="1268760"/>
            <a:ext cx="7891606" cy="1015663"/>
          </a:xfrm>
          <a:prstGeom prst="rect">
            <a:avLst/>
          </a:prstGeom>
          <a:noFill/>
        </p:spPr>
        <p:txBody>
          <a:bodyPr wrap="square">
            <a:spAutoFit/>
          </a:bodyPr>
          <a:lstStyle/>
          <a:p>
            <a:pPr>
              <a:defRPr/>
            </a:pPr>
            <a:r>
              <a:rPr lang="en-US" sz="2000" b="1" i="1" dirty="0" err="1">
                <a:latin typeface="Arial" panose="020B0604020202020204" pitchFamily="34" charset="0"/>
                <a:cs typeface="Arial" panose="020B0604020202020204" pitchFamily="34" charset="0"/>
              </a:rPr>
              <a:t>Fusarium</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oxysporum</a:t>
            </a:r>
            <a:endParaRPr lang="ru-RU" sz="2000" b="1" i="1" dirty="0">
              <a:latin typeface="Arial" panose="020B0604020202020204" pitchFamily="34" charset="0"/>
              <a:cs typeface="Arial" panose="020B0604020202020204" pitchFamily="34" charset="0"/>
            </a:endParaRPr>
          </a:p>
          <a:p>
            <a:pPr>
              <a:defRPr/>
            </a:pPr>
            <a:r>
              <a:rPr lang="ru-RU" sz="2000" i="1" dirty="0">
                <a:solidFill>
                  <a:srgbClr val="214F87"/>
                </a:solidFill>
                <a:latin typeface="Arial" panose="020B0604020202020204" pitchFamily="34" charset="0"/>
                <a:cs typeface="Arial" panose="020B0604020202020204" pitchFamily="34" charset="0"/>
              </a:rPr>
              <a:t>(</a:t>
            </a:r>
            <a:r>
              <a:rPr lang="ru-RU" altLang="ru-RU" sz="2000" dirty="0">
                <a:solidFill>
                  <a:srgbClr val="214F87"/>
                </a:solidFill>
                <a:latin typeface="Arial" panose="020B0604020202020204" pitchFamily="34" charset="0"/>
                <a:cs typeface="Arial" panose="020B0604020202020204" pitchFamily="34" charset="0"/>
              </a:rPr>
              <a:t>возбудитель фузариоза широкого спектра сельскохозяйственных культур</a:t>
            </a:r>
            <a:r>
              <a:rPr lang="ru-RU" sz="2000" i="1" dirty="0">
                <a:solidFill>
                  <a:srgbClr val="214F87"/>
                </a:solidFill>
                <a:latin typeface="Arial" panose="020B0604020202020204" pitchFamily="34" charset="0"/>
                <a:cs typeface="Arial" panose="020B0604020202020204" pitchFamily="34" charset="0"/>
              </a:rPr>
              <a:t>)</a:t>
            </a:r>
          </a:p>
        </p:txBody>
      </p:sp>
      <p:pic>
        <p:nvPicPr>
          <p:cNvPr id="4" name="Picture 2" descr="DSC03422"/>
          <p:cNvPicPr>
            <a:picLocks noChangeAspect="1" noChangeArrowheads="1"/>
          </p:cNvPicPr>
          <p:nvPr/>
        </p:nvPicPr>
        <p:blipFill>
          <a:blip r:embed="rId2" cstate="print"/>
          <a:srcRect/>
          <a:stretch>
            <a:fillRect/>
          </a:stretch>
        </p:blipFill>
        <p:spPr bwMode="auto">
          <a:xfrm>
            <a:off x="8112224" y="1124744"/>
            <a:ext cx="3048021" cy="1512168"/>
          </a:xfrm>
          <a:prstGeom prst="rect">
            <a:avLst/>
          </a:prstGeom>
          <a:ln>
            <a:noFill/>
          </a:ln>
          <a:effectLst>
            <a:softEdge rad="112500"/>
          </a:effectLst>
        </p:spPr>
      </p:pic>
      <p:sp>
        <p:nvSpPr>
          <p:cNvPr id="5" name="TextBox 4"/>
          <p:cNvSpPr txBox="1"/>
          <p:nvPr/>
        </p:nvSpPr>
        <p:spPr>
          <a:xfrm>
            <a:off x="191344" y="2492896"/>
            <a:ext cx="7886144" cy="1015663"/>
          </a:xfrm>
          <a:prstGeom prst="rect">
            <a:avLst/>
          </a:prstGeom>
          <a:noFill/>
        </p:spPr>
        <p:txBody>
          <a:bodyPr wrap="square">
            <a:spAutoFit/>
          </a:bodyPr>
          <a:lstStyle/>
          <a:p>
            <a:pPr>
              <a:defRPr/>
            </a:pPr>
            <a:r>
              <a:rPr lang="en-US" sz="2000" b="1" i="1" dirty="0" err="1">
                <a:latin typeface="Arial" panose="020B0604020202020204" pitchFamily="34" charset="0"/>
                <a:cs typeface="Arial" panose="020B0604020202020204" pitchFamily="34" charset="0"/>
              </a:rPr>
              <a:t>Fusarium</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culmorum</a:t>
            </a:r>
            <a:endParaRPr lang="ru-RU" sz="2000" b="1" i="1" dirty="0">
              <a:latin typeface="Arial" panose="020B0604020202020204" pitchFamily="34" charset="0"/>
              <a:cs typeface="Arial" panose="020B0604020202020204" pitchFamily="34" charset="0"/>
            </a:endParaRPr>
          </a:p>
          <a:p>
            <a:pPr>
              <a:defRPr/>
            </a:pPr>
            <a:r>
              <a:rPr lang="ru-RU" altLang="ru-RU" sz="2000" dirty="0">
                <a:solidFill>
                  <a:srgbClr val="214F87"/>
                </a:solidFill>
                <a:latin typeface="Arial" panose="020B0604020202020204" pitchFamily="34" charset="0"/>
                <a:cs typeface="Arial" panose="020B0604020202020204" pitchFamily="34" charset="0"/>
              </a:rPr>
              <a:t>(возбудитель корневой гнили и </a:t>
            </a:r>
            <a:r>
              <a:rPr lang="ru-RU" altLang="ru-RU" sz="2000" dirty="0" err="1">
                <a:solidFill>
                  <a:srgbClr val="214F87"/>
                </a:solidFill>
                <a:latin typeface="Arial" panose="020B0604020202020204" pitchFamily="34" charset="0"/>
                <a:cs typeface="Arial" panose="020B0604020202020204" pitchFamily="34" charset="0"/>
              </a:rPr>
              <a:t>фузариозного</a:t>
            </a:r>
            <a:r>
              <a:rPr lang="ru-RU" altLang="ru-RU" sz="2000" dirty="0">
                <a:solidFill>
                  <a:srgbClr val="214F87"/>
                </a:solidFill>
                <a:latin typeface="Arial" panose="020B0604020202020204" pitchFamily="34" charset="0"/>
                <a:cs typeface="Arial" panose="020B0604020202020204" pitchFamily="34" charset="0"/>
              </a:rPr>
              <a:t> увядания зерновых культур, сои, гороха)</a:t>
            </a:r>
            <a:endParaRPr lang="ru-RU" sz="2000" b="1" i="1" dirty="0">
              <a:solidFill>
                <a:srgbClr val="214F87"/>
              </a:solidFill>
              <a:latin typeface="Arial" panose="020B0604020202020204" pitchFamily="34" charset="0"/>
              <a:cs typeface="Arial" panose="020B0604020202020204" pitchFamily="34" charset="0"/>
            </a:endParaRPr>
          </a:p>
        </p:txBody>
      </p:sp>
      <p:pic>
        <p:nvPicPr>
          <p:cNvPr id="6" name="Picture 4" descr="DSC03445"/>
          <p:cNvPicPr>
            <a:picLocks noChangeAspect="1" noChangeArrowheads="1"/>
          </p:cNvPicPr>
          <p:nvPr/>
        </p:nvPicPr>
        <p:blipFill>
          <a:blip r:embed="rId3" cstate="print"/>
          <a:srcRect/>
          <a:stretch>
            <a:fillRect/>
          </a:stretch>
        </p:blipFill>
        <p:spPr bwMode="auto">
          <a:xfrm>
            <a:off x="8082950" y="2636912"/>
            <a:ext cx="3071833" cy="1571636"/>
          </a:xfrm>
          <a:prstGeom prst="rect">
            <a:avLst/>
          </a:prstGeom>
          <a:ln>
            <a:noFill/>
          </a:ln>
          <a:effectLst>
            <a:softEdge rad="112500"/>
          </a:effectLst>
        </p:spPr>
      </p:pic>
      <p:sp>
        <p:nvSpPr>
          <p:cNvPr id="7" name="TextBox 6"/>
          <p:cNvSpPr txBox="1"/>
          <p:nvPr/>
        </p:nvSpPr>
        <p:spPr>
          <a:xfrm>
            <a:off x="127855" y="4221088"/>
            <a:ext cx="7886144" cy="1016000"/>
          </a:xfrm>
          <a:prstGeom prst="rect">
            <a:avLst/>
          </a:prstGeom>
          <a:noFill/>
        </p:spPr>
        <p:txBody>
          <a:bodyPr wrap="square">
            <a:spAutoFit/>
          </a:bodyPr>
          <a:lstStyle/>
          <a:p>
            <a:pPr>
              <a:defRPr/>
            </a:pPr>
            <a:r>
              <a:rPr lang="en-US" sz="2000" b="1" i="1" dirty="0" err="1">
                <a:latin typeface="Arial" panose="020B0604020202020204" pitchFamily="34" charset="0"/>
                <a:cs typeface="Arial" panose="020B0604020202020204" pitchFamily="34" charset="0"/>
              </a:rPr>
              <a:t>Sclerotinia</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sclerotiorum</a:t>
            </a:r>
            <a:endParaRPr lang="ru-RU" sz="2000" b="1" i="1" dirty="0">
              <a:latin typeface="Arial" panose="020B0604020202020204" pitchFamily="34" charset="0"/>
              <a:cs typeface="Arial" panose="020B0604020202020204" pitchFamily="34" charset="0"/>
            </a:endParaRPr>
          </a:p>
          <a:p>
            <a:pPr>
              <a:defRPr/>
            </a:pPr>
            <a:r>
              <a:rPr lang="ru-RU" altLang="ru-RU" sz="2000" dirty="0">
                <a:solidFill>
                  <a:srgbClr val="214F87"/>
                </a:solidFill>
                <a:latin typeface="Arial" panose="020B0604020202020204" pitchFamily="34" charset="0"/>
                <a:cs typeface="Arial" panose="020B0604020202020204" pitchFamily="34" charset="0"/>
              </a:rPr>
              <a:t>(возбудитель белой гнили овощных культур, подсолнечника, рапса, кукурузы и др.)</a:t>
            </a:r>
            <a:endParaRPr lang="ru-RU" sz="2000" b="1" i="1" dirty="0">
              <a:solidFill>
                <a:srgbClr val="214F87"/>
              </a:solidFill>
              <a:latin typeface="Arial" panose="020B0604020202020204" pitchFamily="34" charset="0"/>
              <a:cs typeface="Arial" panose="020B0604020202020204" pitchFamily="34" charset="0"/>
            </a:endParaRPr>
          </a:p>
        </p:txBody>
      </p:sp>
      <p:pic>
        <p:nvPicPr>
          <p:cNvPr id="8" name="Picture 6" descr="DSC03458"/>
          <p:cNvPicPr>
            <a:picLocks noChangeAspect="1" noChangeArrowheads="1"/>
          </p:cNvPicPr>
          <p:nvPr/>
        </p:nvPicPr>
        <p:blipFill>
          <a:blip r:embed="rId4" cstate="print"/>
          <a:srcRect/>
          <a:stretch>
            <a:fillRect/>
          </a:stretch>
        </p:blipFill>
        <p:spPr bwMode="auto">
          <a:xfrm>
            <a:off x="8130864" y="4352564"/>
            <a:ext cx="3086085" cy="1313501"/>
          </a:xfrm>
          <a:prstGeom prst="rect">
            <a:avLst/>
          </a:prstGeom>
          <a:ln>
            <a:noFill/>
          </a:ln>
          <a:effectLst>
            <a:softEdge rad="112500"/>
          </a:effectLst>
        </p:spPr>
      </p:pic>
      <p:sp>
        <p:nvSpPr>
          <p:cNvPr id="9" name="TextBox 8"/>
          <p:cNvSpPr txBox="1"/>
          <p:nvPr/>
        </p:nvSpPr>
        <p:spPr>
          <a:xfrm>
            <a:off x="191344" y="5445224"/>
            <a:ext cx="7939520" cy="1016000"/>
          </a:xfrm>
          <a:prstGeom prst="rect">
            <a:avLst/>
          </a:prstGeom>
          <a:noFill/>
        </p:spPr>
        <p:txBody>
          <a:bodyPr wrap="square">
            <a:spAutoFit/>
          </a:bodyPr>
          <a:lstStyle/>
          <a:p>
            <a:pPr>
              <a:defRPr/>
            </a:pPr>
            <a:r>
              <a:rPr lang="en-US" sz="2000" b="1" i="1" dirty="0">
                <a:latin typeface="Arial" panose="020B0604020202020204" pitchFamily="34" charset="0"/>
                <a:cs typeface="Arial" panose="020B0604020202020204" pitchFamily="34" charset="0"/>
              </a:rPr>
              <a:t>Botrytis </a:t>
            </a:r>
            <a:r>
              <a:rPr lang="en-US" sz="2000" b="1" i="1" dirty="0" err="1">
                <a:latin typeface="Arial" panose="020B0604020202020204" pitchFamily="34" charset="0"/>
                <a:cs typeface="Arial" panose="020B0604020202020204" pitchFamily="34" charset="0"/>
              </a:rPr>
              <a:t>cinerea</a:t>
            </a:r>
            <a:endParaRPr lang="ru-RU" sz="2000" b="1" i="1" dirty="0">
              <a:latin typeface="Arial" panose="020B0604020202020204" pitchFamily="34" charset="0"/>
              <a:cs typeface="Arial" panose="020B0604020202020204" pitchFamily="34" charset="0"/>
            </a:endParaRPr>
          </a:p>
          <a:p>
            <a:pPr>
              <a:defRPr/>
            </a:pPr>
            <a:r>
              <a:rPr lang="ru-RU" altLang="ru-RU" sz="2000" dirty="0">
                <a:solidFill>
                  <a:srgbClr val="214F87"/>
                </a:solidFill>
                <a:latin typeface="Arial" panose="020B0604020202020204" pitchFamily="34" charset="0"/>
                <a:cs typeface="Arial" panose="020B0604020202020204" pitchFamily="34" charset="0"/>
              </a:rPr>
              <a:t>(возбудитель серой гнили широкого спектра сельскохозяйственных культур)</a:t>
            </a:r>
            <a:endParaRPr lang="ru-RU" sz="2000" b="1" i="1" dirty="0">
              <a:solidFill>
                <a:srgbClr val="214F87"/>
              </a:solidFill>
              <a:latin typeface="Arial" panose="020B0604020202020204" pitchFamily="34" charset="0"/>
              <a:cs typeface="Arial" panose="020B0604020202020204" pitchFamily="34" charset="0"/>
            </a:endParaRPr>
          </a:p>
        </p:txBody>
      </p:sp>
      <p:pic>
        <p:nvPicPr>
          <p:cNvPr id="10" name="Picture 8" descr="DSC03472"/>
          <p:cNvPicPr>
            <a:picLocks noChangeAspect="1" noChangeArrowheads="1"/>
          </p:cNvPicPr>
          <p:nvPr/>
        </p:nvPicPr>
        <p:blipFill>
          <a:blip r:embed="rId5" cstate="print"/>
          <a:srcRect/>
          <a:stretch>
            <a:fillRect/>
          </a:stretch>
        </p:blipFill>
        <p:spPr bwMode="auto">
          <a:xfrm>
            <a:off x="8184630" y="5661247"/>
            <a:ext cx="2987520" cy="1196753"/>
          </a:xfrm>
          <a:prstGeom prst="rect">
            <a:avLst/>
          </a:prstGeom>
          <a:ln>
            <a:noFill/>
          </a:ln>
          <a:effectLst>
            <a:softEdge rad="112500"/>
          </a:effectLst>
        </p:spPr>
      </p:pic>
      <p:sp>
        <p:nvSpPr>
          <p:cNvPr id="11" name="Овал 10"/>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6</a:t>
            </a:r>
            <a:endParaRPr lang="ru-RU" dirty="0"/>
          </a:p>
        </p:txBody>
      </p:sp>
    </p:spTree>
    <p:extLst>
      <p:ext uri="{BB962C8B-B14F-4D97-AF65-F5344CB8AC3E}">
        <p14:creationId xmlns:p14="http://schemas.microsoft.com/office/powerpoint/2010/main" val="24500328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19" y="332656"/>
            <a:ext cx="8535753" cy="461963"/>
          </a:xfrm>
          <a:prstGeom prst="rect">
            <a:avLst/>
          </a:prstGeom>
          <a:solidFill>
            <a:schemeClr val="bg1">
              <a:alpha val="93000"/>
            </a:schemeClr>
          </a:solidFill>
        </p:spPr>
        <p:txBody>
          <a:bodyPr wrap="square">
            <a:spAutoFit/>
          </a:bodyPr>
          <a:lstStyle/>
          <a:p>
            <a:pPr algn="ctr">
              <a:defRPr/>
            </a:pPr>
            <a:r>
              <a:rPr lang="ru-RU" sz="2400" b="1" dirty="0">
                <a:solidFill>
                  <a:srgbClr val="C00000"/>
                </a:solidFill>
                <a:latin typeface="Arial" panose="020B0604020202020204" pitchFamily="34" charset="0"/>
                <a:cs typeface="Arial" panose="020B0604020202020204" pitchFamily="34" charset="0"/>
              </a:rPr>
              <a:t>ГРИБЫ-АНТАГОНИСТЫ РОДА</a:t>
            </a:r>
            <a:r>
              <a:rPr lang="ru-RU"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3A1EA2"/>
                </a:solidFill>
                <a:latin typeface="Arial" panose="020B0604020202020204" pitchFamily="34" charset="0"/>
                <a:cs typeface="Arial" panose="020B0604020202020204" pitchFamily="34" charset="0"/>
              </a:rPr>
              <a:t>Trichoderma</a:t>
            </a:r>
            <a:endParaRPr lang="ru-RU" sz="2400" b="1" i="1" dirty="0">
              <a:solidFill>
                <a:srgbClr val="3A1EA2"/>
              </a:solidFill>
              <a:latin typeface="Arial" panose="020B0604020202020204" pitchFamily="34" charset="0"/>
              <a:cs typeface="Arial" panose="020B0604020202020204" pitchFamily="34" charset="0"/>
            </a:endParaRPr>
          </a:p>
        </p:txBody>
      </p:sp>
      <p:sp>
        <p:nvSpPr>
          <p:cNvPr id="3" name="Прямоугольник 1"/>
          <p:cNvSpPr>
            <a:spLocks noChangeArrowheads="1"/>
          </p:cNvSpPr>
          <p:nvPr/>
        </p:nvSpPr>
        <p:spPr bwMode="auto">
          <a:xfrm>
            <a:off x="191344" y="1268760"/>
            <a:ext cx="11737304" cy="1569660"/>
          </a:xfrm>
          <a:prstGeom prst="rect">
            <a:avLst/>
          </a:prstGeom>
          <a:solidFill>
            <a:schemeClr val="bg1">
              <a:alpha val="93000"/>
            </a:schemeClr>
          </a:solidFill>
          <a:ln w="9525">
            <a:noFill/>
            <a:miter lim="800000"/>
            <a:headEnd/>
            <a:tailEnd/>
          </a:ln>
        </p:spPr>
        <p:txBody>
          <a:bodyPr wrap="square">
            <a:spAutoFit/>
          </a:bodyPr>
          <a:lstStyle/>
          <a:p>
            <a:pPr algn="ctr" eaLnBrk="1" fontAlgn="auto" hangingPunct="1">
              <a:spcBef>
                <a:spcPts val="0"/>
              </a:spcBef>
              <a:spcAft>
                <a:spcPts val="0"/>
              </a:spcAft>
              <a:defRPr/>
            </a:pPr>
            <a:r>
              <a:rPr lang="ru-RU" sz="2400" b="1" dirty="0">
                <a:latin typeface="Arial" panose="020B0604020202020204" pitchFamily="34" charset="0"/>
                <a:cs typeface="Arial" panose="020B0604020202020204" pitchFamily="34" charset="0"/>
              </a:rPr>
              <a:t>Биопрепарат </a:t>
            </a:r>
            <a:r>
              <a:rPr lang="ru-RU" sz="2400" b="1" dirty="0" err="1" smtClean="0">
                <a:solidFill>
                  <a:srgbClr val="C00000"/>
                </a:solidFill>
                <a:latin typeface="Arial" panose="020B0604020202020204" pitchFamily="34" charset="0"/>
                <a:cs typeface="Arial" panose="020B0604020202020204" pitchFamily="34" charset="0"/>
              </a:rPr>
              <a:t>Триходермин</a:t>
            </a:r>
            <a:r>
              <a:rPr lang="ru-RU" sz="2400" b="1" dirty="0" smtClean="0">
                <a:solidFill>
                  <a:srgbClr val="C00000"/>
                </a:solidFill>
                <a:latin typeface="Arial" panose="020B0604020202020204" pitchFamily="34" charset="0"/>
                <a:cs typeface="Arial" panose="020B0604020202020204" pitchFamily="34" charset="0"/>
              </a:rPr>
              <a:t> Т</a:t>
            </a:r>
            <a:r>
              <a:rPr lang="en-US" sz="2400" b="1" dirty="0" smtClean="0">
                <a:solidFill>
                  <a:srgbClr val="C00000"/>
                </a:solidFill>
                <a:latin typeface="Arial" panose="020B0604020202020204" pitchFamily="34" charset="0"/>
                <a:cs typeface="Arial" panose="020B0604020202020204" pitchFamily="34" charset="0"/>
              </a:rPr>
              <a:t>H82,c.</a:t>
            </a:r>
            <a:r>
              <a:rPr lang="ru-RU" sz="2400" b="1" dirty="0" smtClean="0">
                <a:solidFill>
                  <a:srgbClr val="C00000"/>
                </a:solidFill>
                <a:latin typeface="Arial" panose="020B0604020202020204" pitchFamily="34" charset="0"/>
                <a:cs typeface="Arial" panose="020B0604020202020204" pitchFamily="34" charset="0"/>
              </a:rPr>
              <a:t>п</a:t>
            </a:r>
            <a:endParaRPr lang="ru-RU" sz="2400" b="1" dirty="0">
              <a:solidFill>
                <a:srgbClr val="C00000"/>
              </a:solidFill>
              <a:latin typeface="Arial" panose="020B0604020202020204" pitchFamily="34" charset="0"/>
              <a:cs typeface="Arial" panose="020B0604020202020204" pitchFamily="34" charset="0"/>
            </a:endParaRPr>
          </a:p>
          <a:p>
            <a:pPr algn="ctr">
              <a:defRPr/>
            </a:pPr>
            <a:r>
              <a:rPr lang="ru-RU" sz="2400" b="1" dirty="0">
                <a:solidFill>
                  <a:srgbClr val="7030A0"/>
                </a:solidFill>
                <a:latin typeface="Arial" panose="020B0604020202020204" pitchFamily="34" charset="0"/>
                <a:cs typeface="Arial" panose="020B0604020202020204" pitchFamily="34" charset="0"/>
              </a:rPr>
              <a:t>содержит споры и мицелий грибов-антагонистов рода </a:t>
            </a:r>
            <a:r>
              <a:rPr lang="pt-BR" sz="2400" b="1" i="1" dirty="0">
                <a:solidFill>
                  <a:srgbClr val="7030A0"/>
                </a:solidFill>
                <a:latin typeface="Arial" panose="020B0604020202020204" pitchFamily="34" charset="0"/>
                <a:cs typeface="Arial" panose="020B0604020202020204" pitchFamily="34" charset="0"/>
              </a:rPr>
              <a:t>Trichoderma</a:t>
            </a:r>
            <a:r>
              <a:rPr lang="ru-RU" sz="2400" b="1" i="1" dirty="0">
                <a:solidFill>
                  <a:srgbClr val="7030A0"/>
                </a:solidFill>
                <a:latin typeface="Arial" panose="020B0604020202020204" pitchFamily="34" charset="0"/>
                <a:cs typeface="Arial" panose="020B0604020202020204" pitchFamily="34" charset="0"/>
              </a:rPr>
              <a:t>,</a:t>
            </a:r>
            <a:r>
              <a:rPr lang="pt-BR" sz="2400" b="1" i="1" dirty="0">
                <a:solidFill>
                  <a:srgbClr val="7030A0"/>
                </a:solidFill>
                <a:latin typeface="Arial" panose="020B0604020202020204" pitchFamily="34" charset="0"/>
                <a:cs typeface="Arial" panose="020B0604020202020204" pitchFamily="34" charset="0"/>
              </a:rPr>
              <a:t> </a:t>
            </a:r>
            <a:endParaRPr lang="ru-RU" sz="2400" b="1" i="1" dirty="0">
              <a:solidFill>
                <a:srgbClr val="7030A0"/>
              </a:solidFill>
              <a:latin typeface="Arial" panose="020B0604020202020204" pitchFamily="34" charset="0"/>
              <a:cs typeface="Arial" panose="020B0604020202020204" pitchFamily="34" charset="0"/>
            </a:endParaRPr>
          </a:p>
          <a:p>
            <a:pPr algn="ctr">
              <a:defRPr/>
            </a:pPr>
            <a:r>
              <a:rPr lang="ru-RU" sz="2400" dirty="0">
                <a:solidFill>
                  <a:srgbClr val="7030A0"/>
                </a:solidFill>
                <a:latin typeface="Arial" panose="020B0604020202020204" pitchFamily="34" charset="0"/>
                <a:cs typeface="Arial" panose="020B0604020202020204" pitchFamily="34" charset="0"/>
              </a:rPr>
              <a:t>титр – не менее 2x10</a:t>
            </a:r>
            <a:r>
              <a:rPr lang="ru-RU" sz="2400" baseline="30000" dirty="0">
                <a:solidFill>
                  <a:srgbClr val="7030A0"/>
                </a:solidFill>
                <a:latin typeface="Arial" panose="020B0604020202020204" pitchFamily="34" charset="0"/>
                <a:cs typeface="Arial" panose="020B0604020202020204" pitchFamily="34" charset="0"/>
              </a:rPr>
              <a:t>9</a:t>
            </a:r>
            <a:r>
              <a:rPr lang="ru-RU" sz="2400" dirty="0">
                <a:solidFill>
                  <a:srgbClr val="7030A0"/>
                </a:solidFill>
                <a:latin typeface="Arial" panose="020B0604020202020204" pitchFamily="34" charset="0"/>
                <a:cs typeface="Arial" panose="020B0604020202020204" pitchFamily="34" charset="0"/>
              </a:rPr>
              <a:t> КОЕ/мл </a:t>
            </a:r>
            <a:r>
              <a:rPr lang="ru-RU" sz="2400" b="1" dirty="0">
                <a:solidFill>
                  <a:srgbClr val="7030A0"/>
                </a:solidFill>
                <a:latin typeface="Arial" panose="020B0604020202020204" pitchFamily="34" charset="0"/>
                <a:cs typeface="Arial" panose="020B0604020202020204" pitchFamily="34" charset="0"/>
              </a:rPr>
              <a:t>+ продукты метаболизма (биологически активные вещества)</a:t>
            </a:r>
            <a:endParaRPr lang="en-US" sz="2400" b="1" dirty="0">
              <a:solidFill>
                <a:srgbClr val="7030A0"/>
              </a:solidFill>
              <a:latin typeface="Arial" panose="020B0604020202020204" pitchFamily="34" charset="0"/>
              <a:cs typeface="Arial" panose="020B0604020202020204" pitchFamily="34" charset="0"/>
            </a:endParaRPr>
          </a:p>
        </p:txBody>
      </p:sp>
      <p:sp>
        <p:nvSpPr>
          <p:cNvPr id="4" name="TextBox 3"/>
          <p:cNvSpPr txBox="1"/>
          <p:nvPr/>
        </p:nvSpPr>
        <p:spPr>
          <a:xfrm>
            <a:off x="0" y="3127202"/>
            <a:ext cx="12072664" cy="3477875"/>
          </a:xfrm>
          <a:prstGeom prst="rect">
            <a:avLst/>
          </a:prstGeom>
          <a:solidFill>
            <a:schemeClr val="bg1">
              <a:alpha val="86000"/>
            </a:schemeClr>
          </a:solidFill>
        </p:spPr>
        <p:txBody>
          <a:bodyPr wrap="square">
            <a:spAutoFit/>
          </a:bodyPr>
          <a:lstStyle/>
          <a:p>
            <a:pPr marL="449263" algn="just">
              <a:buFont typeface="Wingdings" pitchFamily="2" charset="2"/>
              <a:buChar char="v"/>
              <a:defRPr/>
            </a:pPr>
            <a:r>
              <a:rPr lang="be-BY" sz="2000" b="1" dirty="0">
                <a:latin typeface="Arial" panose="020B0604020202020204" pitchFamily="34" charset="0"/>
                <a:cs typeface="Arial" panose="020B0604020202020204" pitchFamily="34" charset="0"/>
              </a:rPr>
              <a:t> Синтезирует </a:t>
            </a:r>
            <a:r>
              <a:rPr lang="be-BY" sz="2000" b="1" dirty="0">
                <a:solidFill>
                  <a:srgbClr val="002060"/>
                </a:solidFill>
                <a:latin typeface="Arial" panose="020B0604020202020204" pitchFamily="34" charset="0"/>
                <a:cs typeface="Arial" panose="020B0604020202020204" pitchFamily="34" charset="0"/>
              </a:rPr>
              <a:t>вещества АНТИБИОТИЧЕСКОГО ДЕЙСТВИЯ </a:t>
            </a:r>
            <a:r>
              <a:rPr lang="be-BY" sz="2000" b="1" dirty="0">
                <a:latin typeface="Arial" panose="020B0604020202020204" pitchFamily="34" charset="0"/>
                <a:cs typeface="Arial" panose="020B0604020202020204" pitchFamily="34" charset="0"/>
              </a:rPr>
              <a:t>(более 40), </a:t>
            </a:r>
            <a:r>
              <a:rPr lang="be-BY" sz="2000" b="1" dirty="0" smtClean="0">
                <a:latin typeface="Arial" panose="020B0604020202020204" pitchFamily="34" charset="0"/>
                <a:cs typeface="Arial" panose="020B0604020202020204" pitchFamily="34" charset="0"/>
              </a:rPr>
              <a:t>которые </a:t>
            </a:r>
            <a:r>
              <a:rPr lang="be-BY" sz="2000" b="1" dirty="0">
                <a:latin typeface="Arial" panose="020B0604020202020204" pitchFamily="34" charset="0"/>
                <a:cs typeface="Arial" panose="020B0604020202020204" pitchFamily="34" charset="0"/>
              </a:rPr>
              <a:t>губительно действуют на </a:t>
            </a:r>
            <a:r>
              <a:rPr lang="en-US" sz="2000" b="1" dirty="0">
                <a:latin typeface="Arial" panose="020B0604020202020204" pitchFamily="34" charset="0"/>
                <a:cs typeface="Arial" panose="020B0604020202020204" pitchFamily="34" charset="0"/>
              </a:rPr>
              <a:t>&gt;60 </a:t>
            </a:r>
            <a:r>
              <a:rPr lang="ru-RU" sz="2000" b="1" dirty="0">
                <a:latin typeface="Arial" panose="020B0604020202020204" pitchFamily="34" charset="0"/>
                <a:cs typeface="Arial" panose="020B0604020202020204" pitchFamily="34" charset="0"/>
              </a:rPr>
              <a:t>возбудителей болезней растений</a:t>
            </a:r>
          </a:p>
          <a:p>
            <a:pPr marL="449263" algn="just">
              <a:buFont typeface="Wingdings" pitchFamily="2" charset="2"/>
              <a:buChar char="v"/>
              <a:defRPr/>
            </a:pPr>
            <a:r>
              <a:rPr lang="ru-RU" sz="2000" b="1" dirty="0">
                <a:latin typeface="Arial" panose="020B0604020202020204" pitchFamily="34" charset="0"/>
                <a:cs typeface="Arial" panose="020B0604020202020204" pitchFamily="34" charset="0"/>
              </a:rPr>
              <a:t>Подавляет развитие </a:t>
            </a:r>
            <a:r>
              <a:rPr lang="ru-RU" sz="2000" b="1" dirty="0" err="1">
                <a:latin typeface="Arial" panose="020B0604020202020204" pitchFamily="34" charset="0"/>
                <a:cs typeface="Arial" panose="020B0604020202020204" pitchFamily="34" charset="0"/>
              </a:rPr>
              <a:t>фитопатогенов</a:t>
            </a:r>
            <a:r>
              <a:rPr lang="ru-RU" sz="2000" b="1" dirty="0">
                <a:latin typeface="Arial" panose="020B0604020202020204" pitchFamily="34" charset="0"/>
                <a:cs typeface="Arial" panose="020B0604020202020204" pitchFamily="34" charset="0"/>
              </a:rPr>
              <a:t> путем </a:t>
            </a:r>
            <a:r>
              <a:rPr lang="ru-RU" sz="2000" b="1" dirty="0">
                <a:solidFill>
                  <a:srgbClr val="002060"/>
                </a:solidFill>
                <a:latin typeface="Arial" panose="020B0604020202020204" pitchFamily="34" charset="0"/>
                <a:cs typeface="Arial" panose="020B0604020202020204" pitchFamily="34" charset="0"/>
              </a:rPr>
              <a:t>ПРЯМОГО ПАРАЗИТИЗМА,</a:t>
            </a:r>
            <a:r>
              <a:rPr lang="en-US" sz="2000" b="1" dirty="0">
                <a:solidFill>
                  <a:srgbClr val="002060"/>
                </a:solidFill>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разрушая их</a:t>
            </a:r>
          </a:p>
          <a:p>
            <a:pPr marL="449263" algn="just">
              <a:buFont typeface="Wingdings" pitchFamily="2" charset="2"/>
              <a:buChar char="v"/>
              <a:defRPr/>
            </a:pPr>
            <a:r>
              <a:rPr lang="ru-RU" sz="2000" b="1" dirty="0">
                <a:latin typeface="Arial" panose="020B0604020202020204" pitchFamily="34" charset="0"/>
                <a:cs typeface="Arial" panose="020B0604020202020204" pitchFamily="34" charset="0"/>
              </a:rPr>
              <a:t> Синтезирует ферменты, снижая жизнеспособность </a:t>
            </a:r>
            <a:r>
              <a:rPr lang="ru-RU" sz="2000" b="1" dirty="0" err="1">
                <a:latin typeface="Arial" panose="020B0604020202020204" pitchFamily="34" charset="0"/>
                <a:cs typeface="Arial" panose="020B0604020202020204" pitchFamily="34" charset="0"/>
              </a:rPr>
              <a:t>фитопатогенов</a:t>
            </a:r>
            <a:r>
              <a:rPr lang="ru-RU" sz="2000" b="1" dirty="0">
                <a:latin typeface="Arial" panose="020B0604020202020204" pitchFamily="34" charset="0"/>
                <a:cs typeface="Arial" panose="020B0604020202020204" pitchFamily="34" charset="0"/>
              </a:rPr>
              <a:t> за счет </a:t>
            </a:r>
            <a:r>
              <a:rPr lang="ru-RU" sz="2000" b="1" dirty="0">
                <a:solidFill>
                  <a:srgbClr val="002060"/>
                </a:solidFill>
                <a:latin typeface="Arial" panose="020B0604020202020204" pitchFamily="34" charset="0"/>
                <a:cs typeface="Arial" panose="020B0604020202020204" pitchFamily="34" charset="0"/>
              </a:rPr>
              <a:t>АКТИВНОЙ КОНКУРЕНЦИИ </a:t>
            </a:r>
            <a:r>
              <a:rPr lang="ru-RU" sz="2000" b="1" dirty="0">
                <a:latin typeface="Arial" panose="020B0604020202020204" pitchFamily="34" charset="0"/>
                <a:cs typeface="Arial" panose="020B0604020202020204" pitchFamily="34" charset="0"/>
              </a:rPr>
              <a:t>за питательный субстрат</a:t>
            </a:r>
          </a:p>
          <a:p>
            <a:pPr marL="449263" algn="just">
              <a:buFont typeface="Wingdings" pitchFamily="2" charset="2"/>
              <a:buChar char="v"/>
              <a:defRPr/>
            </a:pPr>
            <a:r>
              <a:rPr lang="ru-RU" sz="2000" b="1" dirty="0">
                <a:solidFill>
                  <a:srgbClr val="002060"/>
                </a:solidFill>
                <a:latin typeface="Arial" panose="020B0604020202020204" pitchFamily="34" charset="0"/>
                <a:cs typeface="Arial" panose="020B0604020202020204" pitchFamily="34" charset="0"/>
              </a:rPr>
              <a:t>РАЗЛАГАЕТ ОРГАНИЧЕСКИЕ СОЕДИНЕНИЯ</a:t>
            </a:r>
            <a:r>
              <a:rPr lang="ru-RU" sz="2000" b="1" dirty="0">
                <a:latin typeface="Arial" panose="020B0604020202020204" pitchFamily="34" charset="0"/>
                <a:cs typeface="Arial" panose="020B0604020202020204" pitchFamily="34" charset="0"/>
              </a:rPr>
              <a:t>, принимает участие в процессах аммонификации и нитрификации, усилении мобилизации фосфора и калия, </a:t>
            </a:r>
            <a:r>
              <a:rPr lang="ru-RU" sz="2000" b="1" dirty="0">
                <a:solidFill>
                  <a:srgbClr val="002060"/>
                </a:solidFill>
                <a:latin typeface="Arial" panose="020B0604020202020204" pitchFamily="34" charset="0"/>
                <a:cs typeface="Arial" panose="020B0604020202020204" pitchFamily="34" charset="0"/>
              </a:rPr>
              <a:t>ОБОГАЩАЯ ПОЧВУ </a:t>
            </a:r>
            <a:r>
              <a:rPr lang="ru-RU" sz="2000" b="1" dirty="0">
                <a:latin typeface="Arial" panose="020B0604020202020204" pitchFamily="34" charset="0"/>
                <a:cs typeface="Arial" panose="020B0604020202020204" pitchFamily="34" charset="0"/>
              </a:rPr>
              <a:t>подвижными питательными веществами (в мире широко используется для разложения растительных остатков, стерни, соломы и т.д.)</a:t>
            </a:r>
          </a:p>
          <a:p>
            <a:pPr marL="449263" algn="just">
              <a:buFont typeface="Wingdings" pitchFamily="2" charset="2"/>
              <a:buChar char="v"/>
              <a:defRPr/>
            </a:pPr>
            <a:r>
              <a:rPr lang="ru-RU" sz="2000" b="1" dirty="0">
                <a:latin typeface="Arial" panose="020B0604020202020204" pitchFamily="34" charset="0"/>
                <a:cs typeface="Arial" panose="020B0604020202020204" pitchFamily="34" charset="0"/>
              </a:rPr>
              <a:t> Продуцирует комплекс биологически активных веществ (витамины, гормоны роста и др.), которые </a:t>
            </a:r>
            <a:r>
              <a:rPr lang="ru-RU" sz="2000" b="1" dirty="0">
                <a:solidFill>
                  <a:srgbClr val="002060"/>
                </a:solidFill>
                <a:latin typeface="Arial" panose="020B0604020202020204" pitchFamily="34" charset="0"/>
                <a:cs typeface="Arial" panose="020B0604020202020204" pitchFamily="34" charset="0"/>
              </a:rPr>
              <a:t>УЛУЧШАЮТ РОСТ И РАЗВИТИЕ РАСТЕНИЙ</a:t>
            </a:r>
            <a:endParaRPr lang="be-BY" sz="2000" b="1" dirty="0">
              <a:solidFill>
                <a:srgbClr val="002060"/>
              </a:solidFill>
              <a:latin typeface="Arial" panose="020B0604020202020204" pitchFamily="34" charset="0"/>
              <a:cs typeface="Arial" panose="020B0604020202020204" pitchFamily="34" charset="0"/>
            </a:endParaRPr>
          </a:p>
        </p:txBody>
      </p:sp>
      <p:sp>
        <p:nvSpPr>
          <p:cNvPr id="5" name="Овал 4"/>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7</a:t>
            </a:r>
            <a:endParaRPr lang="ru-RU" dirty="0"/>
          </a:p>
        </p:txBody>
      </p:sp>
    </p:spTree>
    <p:extLst>
      <p:ext uri="{BB962C8B-B14F-4D97-AF65-F5344CB8AC3E}">
        <p14:creationId xmlns:p14="http://schemas.microsoft.com/office/powerpoint/2010/main" val="1951984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57188" y="214313"/>
            <a:ext cx="8215312" cy="830997"/>
          </a:xfrm>
          <a:prstGeom prst="rect">
            <a:avLst/>
          </a:prstGeom>
        </p:spPr>
        <p:txBody>
          <a:bodyPr>
            <a:spAutoFit/>
          </a:bodyPr>
          <a:lstStyle/>
          <a:p>
            <a:pPr algn="ctr" fontAlgn="auto">
              <a:spcBef>
                <a:spcPts val="0"/>
              </a:spcBef>
              <a:spcAft>
                <a:spcPts val="0"/>
              </a:spcAft>
              <a:defRPr/>
            </a:pPr>
            <a:r>
              <a:rPr lang="ru-RU" sz="2400" b="1" dirty="0">
                <a:solidFill>
                  <a:srgbClr val="C00000"/>
                </a:solidFill>
                <a:effectLst>
                  <a:outerShdw blurRad="38100" dist="38100" dir="2700000" algn="tl">
                    <a:srgbClr val="000000">
                      <a:alpha val="43137"/>
                    </a:srgbClr>
                  </a:outerShdw>
                </a:effectLst>
                <a:latin typeface="Arial" charset="0"/>
              </a:rPr>
              <a:t>ГИПЕРПАРАЗИТИЧЕСКАЯ АКТИВНОСТЬ </a:t>
            </a:r>
          </a:p>
          <a:p>
            <a:pPr algn="ctr" fontAlgn="auto">
              <a:spcBef>
                <a:spcPts val="0"/>
              </a:spcBef>
              <a:spcAft>
                <a:spcPts val="0"/>
              </a:spcAft>
              <a:defRPr/>
            </a:pPr>
            <a:r>
              <a:rPr lang="ru-RU" sz="2400" b="1" dirty="0">
                <a:solidFill>
                  <a:srgbClr val="C00000"/>
                </a:solidFill>
                <a:effectLst>
                  <a:outerShdw blurRad="38100" dist="38100" dir="2700000" algn="tl">
                    <a:srgbClr val="000000">
                      <a:alpha val="43137"/>
                    </a:srgbClr>
                  </a:outerShdw>
                </a:effectLst>
                <a:latin typeface="Arial" charset="0"/>
              </a:rPr>
              <a:t>ГРИБОВ РОДА </a:t>
            </a:r>
            <a:r>
              <a:rPr lang="en-US" sz="2400" i="1" dirty="0">
                <a:solidFill>
                  <a:srgbClr val="C00000"/>
                </a:solidFill>
                <a:effectLst>
                  <a:outerShdw blurRad="38100" dist="38100" dir="2700000" algn="tl">
                    <a:srgbClr val="000000">
                      <a:alpha val="43137"/>
                    </a:srgbClr>
                  </a:outerShdw>
                </a:effectLst>
                <a:latin typeface="Arial" charset="0"/>
              </a:rPr>
              <a:t>TRICHODERMA</a:t>
            </a:r>
            <a:endParaRPr lang="ru-RU" sz="2400" dirty="0">
              <a:solidFill>
                <a:srgbClr val="C00000"/>
              </a:solidFill>
              <a:effectLst>
                <a:outerShdw blurRad="38100" dist="38100" dir="2700000" algn="tl">
                  <a:srgbClr val="000000">
                    <a:alpha val="43137"/>
                  </a:srgbClr>
                </a:outerShdw>
              </a:effectLst>
            </a:endParaRPr>
          </a:p>
        </p:txBody>
      </p:sp>
      <p:sp>
        <p:nvSpPr>
          <p:cNvPr id="6" name="Прямоугольник 5"/>
          <p:cNvSpPr/>
          <p:nvPr/>
        </p:nvSpPr>
        <p:spPr>
          <a:xfrm>
            <a:off x="129108" y="1119079"/>
            <a:ext cx="4742756" cy="461665"/>
          </a:xfrm>
          <a:prstGeom prst="rect">
            <a:avLst/>
          </a:prstGeom>
          <a:solidFill>
            <a:schemeClr val="bg1">
              <a:lumMod val="95000"/>
            </a:schemeClr>
          </a:solidFill>
        </p:spPr>
        <p:txBody>
          <a:bodyPr wrap="square">
            <a:spAutoFit/>
          </a:bodyPr>
          <a:lstStyle/>
          <a:p>
            <a:pPr algn="ctr" fontAlgn="auto">
              <a:spcBef>
                <a:spcPts val="0"/>
              </a:spcBef>
              <a:spcAft>
                <a:spcPts val="0"/>
              </a:spcAft>
              <a:defRPr/>
            </a:pPr>
            <a:r>
              <a:rPr lang="ru-RU" b="1" i="1" dirty="0">
                <a:latin typeface="Arial" charset="0"/>
              </a:rPr>
              <a:t> </a:t>
            </a:r>
            <a:r>
              <a:rPr lang="ru-RU" sz="2000" b="1" dirty="0">
                <a:latin typeface="Arial" charset="0"/>
              </a:rPr>
              <a:t>По отношению к </a:t>
            </a:r>
            <a:r>
              <a:rPr lang="en-US" sz="2000" i="1" dirty="0" err="1">
                <a:latin typeface="Arial" charset="0"/>
              </a:rPr>
              <a:t>Fusarium</a:t>
            </a:r>
            <a:r>
              <a:rPr lang="en-US" sz="2000" b="1" dirty="0">
                <a:latin typeface="Arial" charset="0"/>
              </a:rPr>
              <a:t> </a:t>
            </a:r>
            <a:r>
              <a:rPr lang="en-US" sz="2000" dirty="0">
                <a:latin typeface="Arial" charset="0"/>
              </a:rPr>
              <a:t>sp.</a:t>
            </a:r>
            <a:r>
              <a:rPr lang="ru-RU" sz="2400" dirty="0">
                <a:latin typeface="Arial" charset="0"/>
              </a:rPr>
              <a:t> </a:t>
            </a:r>
            <a:endParaRPr lang="ru-RU" sz="2400" dirty="0"/>
          </a:p>
        </p:txBody>
      </p:sp>
      <p:pic>
        <p:nvPicPr>
          <p:cNvPr id="7" name="Объект 6"/>
          <p:cNvPicPr>
            <a:picLocks noChangeAspect="1"/>
          </p:cNvPicPr>
          <p:nvPr/>
        </p:nvPicPr>
        <p:blipFill>
          <a:blip r:embed="rId2"/>
          <a:srcRect b="26984"/>
          <a:stretch>
            <a:fillRect/>
          </a:stretch>
        </p:blipFill>
        <p:spPr bwMode="auto">
          <a:xfrm>
            <a:off x="391458" y="1555642"/>
            <a:ext cx="3328278" cy="2056028"/>
          </a:xfrm>
          <a:prstGeom prst="rect">
            <a:avLst/>
          </a:prstGeom>
          <a:ln>
            <a:noFill/>
          </a:ln>
          <a:effectLst>
            <a:softEdge rad="112500"/>
          </a:effectLst>
        </p:spPr>
      </p:pic>
      <p:sp>
        <p:nvSpPr>
          <p:cNvPr id="8" name="Прямоугольник 7"/>
          <p:cNvSpPr/>
          <p:nvPr/>
        </p:nvSpPr>
        <p:spPr>
          <a:xfrm>
            <a:off x="7824192" y="1194568"/>
            <a:ext cx="3982041" cy="400110"/>
          </a:xfrm>
          <a:prstGeom prst="rect">
            <a:avLst/>
          </a:prstGeom>
          <a:solidFill>
            <a:schemeClr val="bg1">
              <a:lumMod val="95000"/>
            </a:schemeClr>
          </a:solidFill>
        </p:spPr>
        <p:txBody>
          <a:bodyPr wrap="square">
            <a:spAutoFit/>
          </a:bodyPr>
          <a:lstStyle/>
          <a:p>
            <a:pPr algn="ctr" fontAlgn="auto">
              <a:spcBef>
                <a:spcPts val="0"/>
              </a:spcBef>
              <a:spcAft>
                <a:spcPts val="0"/>
              </a:spcAft>
              <a:defRPr/>
            </a:pPr>
            <a:r>
              <a:rPr lang="ru-RU" b="1" i="1" dirty="0">
                <a:latin typeface="Arial" charset="0"/>
              </a:rPr>
              <a:t> </a:t>
            </a:r>
            <a:r>
              <a:rPr lang="ru-RU" sz="2000" b="1" dirty="0">
                <a:latin typeface="Arial" charset="0"/>
              </a:rPr>
              <a:t>По отношению к </a:t>
            </a:r>
            <a:r>
              <a:rPr lang="en-US" sz="2000" i="1" dirty="0" err="1">
                <a:latin typeface="Arial" charset="0"/>
              </a:rPr>
              <a:t>Pythium</a:t>
            </a:r>
            <a:r>
              <a:rPr lang="en-US" sz="2000" b="1" dirty="0">
                <a:latin typeface="Arial" charset="0"/>
              </a:rPr>
              <a:t> </a:t>
            </a:r>
            <a:r>
              <a:rPr lang="en-US" sz="2000" dirty="0">
                <a:latin typeface="Arial" charset="0"/>
              </a:rPr>
              <a:t>sp</a:t>
            </a:r>
            <a:r>
              <a:rPr lang="en-US" dirty="0">
                <a:latin typeface="Arial" charset="0"/>
              </a:rPr>
              <a:t>.</a:t>
            </a:r>
            <a:r>
              <a:rPr lang="ru-RU" b="1" dirty="0">
                <a:latin typeface="Arial" charset="0"/>
              </a:rPr>
              <a:t> </a:t>
            </a:r>
            <a:endParaRPr lang="ru-RU" dirty="0">
              <a:latin typeface="+mn-lt"/>
            </a:endParaRPr>
          </a:p>
        </p:txBody>
      </p:sp>
      <p:pic>
        <p:nvPicPr>
          <p:cNvPr id="9" name="Объект 8"/>
          <p:cNvPicPr>
            <a:picLocks noChangeAspect="1"/>
          </p:cNvPicPr>
          <p:nvPr/>
        </p:nvPicPr>
        <p:blipFill>
          <a:blip r:embed="rId3"/>
          <a:srcRect l="1076" t="10405" r="2197" b="25085"/>
          <a:stretch>
            <a:fillRect/>
          </a:stretch>
        </p:blipFill>
        <p:spPr bwMode="auto">
          <a:xfrm>
            <a:off x="8035027" y="1661540"/>
            <a:ext cx="3763327" cy="2002409"/>
          </a:xfrm>
          <a:prstGeom prst="rect">
            <a:avLst/>
          </a:prstGeom>
          <a:ln>
            <a:noFill/>
          </a:ln>
          <a:effectLst>
            <a:softEdge rad="112500"/>
          </a:effectLst>
        </p:spPr>
      </p:pic>
      <p:sp>
        <p:nvSpPr>
          <p:cNvPr id="10" name="Прямоугольник 9"/>
          <p:cNvSpPr/>
          <p:nvPr/>
        </p:nvSpPr>
        <p:spPr>
          <a:xfrm>
            <a:off x="2023641" y="3797300"/>
            <a:ext cx="7893050" cy="400110"/>
          </a:xfrm>
          <a:prstGeom prst="rect">
            <a:avLst/>
          </a:prstGeom>
          <a:solidFill>
            <a:schemeClr val="bg1">
              <a:lumMod val="95000"/>
            </a:schemeClr>
          </a:solidFill>
        </p:spPr>
        <p:txBody>
          <a:bodyPr>
            <a:spAutoFit/>
          </a:bodyPr>
          <a:lstStyle/>
          <a:p>
            <a:pPr algn="ctr" fontAlgn="auto">
              <a:spcBef>
                <a:spcPts val="0"/>
              </a:spcBef>
              <a:spcAft>
                <a:spcPts val="0"/>
              </a:spcAft>
              <a:defRPr/>
            </a:pPr>
            <a:r>
              <a:rPr lang="ru-RU" sz="2000" b="1" dirty="0">
                <a:latin typeface="Arial" charset="0"/>
              </a:rPr>
              <a:t>Проникновение гриба </a:t>
            </a:r>
            <a:r>
              <a:rPr lang="en-US" sz="2000" i="1" dirty="0" err="1">
                <a:latin typeface="Arial" charset="0"/>
              </a:rPr>
              <a:t>Trichoderma</a:t>
            </a:r>
            <a:r>
              <a:rPr lang="ru-RU" sz="2000" i="1" dirty="0">
                <a:latin typeface="Arial" charset="0"/>
              </a:rPr>
              <a:t> </a:t>
            </a:r>
            <a:r>
              <a:rPr lang="ru-RU" sz="2000" b="1" dirty="0">
                <a:latin typeface="Arial" charset="0"/>
              </a:rPr>
              <a:t>в мицелий </a:t>
            </a:r>
            <a:r>
              <a:rPr lang="ru-RU" sz="2000" b="1" dirty="0" err="1">
                <a:latin typeface="Arial" charset="0"/>
              </a:rPr>
              <a:t>фитопатогена</a:t>
            </a:r>
            <a:r>
              <a:rPr lang="ru-RU" sz="2000" b="1" dirty="0">
                <a:latin typeface="Arial" charset="0"/>
              </a:rPr>
              <a:t>   </a:t>
            </a:r>
            <a:endParaRPr lang="ru-RU" sz="2000" dirty="0"/>
          </a:p>
        </p:txBody>
      </p:sp>
      <p:pic>
        <p:nvPicPr>
          <p:cNvPr id="11" name="Picture 3"/>
          <p:cNvPicPr>
            <a:picLocks noChangeAspect="1" noChangeArrowheads="1"/>
          </p:cNvPicPr>
          <p:nvPr/>
        </p:nvPicPr>
        <p:blipFill>
          <a:blip r:embed="rId4"/>
          <a:srcRect/>
          <a:stretch>
            <a:fillRect/>
          </a:stretch>
        </p:blipFill>
        <p:spPr bwMode="auto">
          <a:xfrm>
            <a:off x="479376" y="4300538"/>
            <a:ext cx="3096344" cy="2481262"/>
          </a:xfrm>
          <a:prstGeom prst="rect">
            <a:avLst/>
          </a:prstGeom>
          <a:ln>
            <a:noFill/>
          </a:ln>
          <a:effectLst>
            <a:softEdge rad="112500"/>
          </a:effectLst>
        </p:spPr>
      </p:pic>
      <p:pic>
        <p:nvPicPr>
          <p:cNvPr id="12" name="Picture 2"/>
          <p:cNvPicPr>
            <a:picLocks noChangeAspect="1" noChangeArrowheads="1"/>
          </p:cNvPicPr>
          <p:nvPr/>
        </p:nvPicPr>
        <p:blipFill>
          <a:blip r:embed="rId5"/>
          <a:srcRect t="8987" r="4201" b="12376"/>
          <a:stretch>
            <a:fillRect/>
          </a:stretch>
        </p:blipFill>
        <p:spPr bwMode="auto">
          <a:xfrm>
            <a:off x="8162920" y="4341897"/>
            <a:ext cx="3635434" cy="2500313"/>
          </a:xfrm>
          <a:prstGeom prst="rect">
            <a:avLst/>
          </a:prstGeom>
          <a:ln>
            <a:noFill/>
          </a:ln>
          <a:effectLst>
            <a:softEdge rad="112500"/>
          </a:effectLst>
        </p:spPr>
      </p:pic>
      <p:sp>
        <p:nvSpPr>
          <p:cNvPr id="13" name="Овал 12"/>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8</a:t>
            </a:r>
            <a:endParaRPr lang="ru-RU" dirty="0"/>
          </a:p>
        </p:txBody>
      </p:sp>
    </p:spTree>
    <p:extLst>
      <p:ext uri="{BB962C8B-B14F-4D97-AF65-F5344CB8AC3E}">
        <p14:creationId xmlns:p14="http://schemas.microsoft.com/office/powerpoint/2010/main" val="17030261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2351584" y="1124744"/>
            <a:ext cx="7315200" cy="11318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ru-RU" altLang="ru-RU" sz="2400" b="1" dirty="0">
                <a:solidFill>
                  <a:srgbClr val="C00000"/>
                </a:solidFill>
                <a:latin typeface="Arial" panose="020B0604020202020204" pitchFamily="34" charset="0"/>
                <a:cs typeface="Arial" panose="020B0604020202020204" pitchFamily="34" charset="0"/>
              </a:rPr>
              <a:t>Гифы </a:t>
            </a:r>
            <a:r>
              <a:rPr lang="ru-RU" altLang="ru-RU" sz="2400" b="1" dirty="0" err="1">
                <a:solidFill>
                  <a:srgbClr val="C00000"/>
                </a:solidFill>
                <a:latin typeface="Arial" panose="020B0604020202020204" pitchFamily="34" charset="0"/>
                <a:cs typeface="Arial" panose="020B0604020202020204" pitchFamily="34" charset="0"/>
              </a:rPr>
              <a:t>Триходермы</a:t>
            </a:r>
            <a:r>
              <a:rPr lang="ru-RU" altLang="ru-RU" sz="2400" b="1" dirty="0">
                <a:solidFill>
                  <a:srgbClr val="C00000"/>
                </a:solidFill>
                <a:latin typeface="Arial" panose="020B0604020202020204" pitchFamily="34" charset="0"/>
                <a:cs typeface="Arial" panose="020B0604020202020204" pitchFamily="34" charset="0"/>
              </a:rPr>
              <a:t> проникают в мицелий Фузариума</a:t>
            </a:r>
          </a:p>
        </p:txBody>
      </p:sp>
      <p:pic>
        <p:nvPicPr>
          <p:cNvPr id="6" name="Picture 2" descr="http://www.biotechagro.ru/products/pics/geostim_1.jpg"/>
          <p:cNvPicPr>
            <a:picLocks noChangeAspect="1" noChangeArrowheads="1"/>
          </p:cNvPicPr>
          <p:nvPr/>
        </p:nvPicPr>
        <p:blipFill>
          <a:blip r:embed="rId2">
            <a:lum bright="-10000" contrast="16000"/>
            <a:extLst>
              <a:ext uri="{28A0092B-C50C-407E-A947-70E740481C1C}">
                <a14:useLocalDpi xmlns:a14="http://schemas.microsoft.com/office/drawing/2010/main" val="0"/>
              </a:ext>
            </a:extLst>
          </a:blip>
          <a:srcRect/>
          <a:stretch>
            <a:fillRect/>
          </a:stretch>
        </p:blipFill>
        <p:spPr bwMode="auto">
          <a:xfrm>
            <a:off x="1703512" y="1844824"/>
            <a:ext cx="9073007"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Овал 6"/>
          <p:cNvSpPr/>
          <p:nvPr/>
        </p:nvSpPr>
        <p:spPr>
          <a:xfrm>
            <a:off x="101165" y="116632"/>
            <a:ext cx="594235"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9</a:t>
            </a:r>
            <a:endParaRPr lang="ru-RU" dirty="0"/>
          </a:p>
        </p:txBody>
      </p:sp>
    </p:spTree>
    <p:extLst>
      <p:ext uri="{BB962C8B-B14F-4D97-AF65-F5344CB8AC3E}">
        <p14:creationId xmlns:p14="http://schemas.microsoft.com/office/powerpoint/2010/main" val="2964932070"/>
      </p:ext>
    </p:extLst>
  </p:cSld>
  <p:clrMapOvr>
    <a:masterClrMapping/>
  </p:clrMapOvr>
  <p:timing>
    <p:tnLst>
      <p:par>
        <p:cTn id="1" dur="indefinite" restart="never" nodeType="tmRoot"/>
      </p:par>
    </p:tnLst>
  </p:timing>
</p:sld>
</file>

<file path=ppt/theme/theme1.xml><?xml version="1.0" encoding="utf-8"?>
<a:theme xmlns:a="http://schemas.openxmlformats.org/drawingml/2006/main" name="Шаблон_Ензим">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982</TotalTime>
  <Words>2940</Words>
  <Application>Microsoft Office PowerPoint</Application>
  <PresentationFormat>Произвольный</PresentationFormat>
  <Paragraphs>402</Paragraphs>
  <Slides>44</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Шаблон_Ензим</vt:lpstr>
      <vt:lpstr> Биологические пестициды и механизмы их влияния на комплекс вредителей и болезней  Топчий Татьяна "Научный консультант ТД "Биопрепарат,  к.с-х.н, старший научный сотрудник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Биоинсектициды </vt:lpstr>
      <vt:lpstr>Биоинсектициды</vt:lpstr>
      <vt:lpstr>Презентация PowerPoint</vt:lpstr>
      <vt:lpstr>Бактериальные инсектициды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Комок Максим</dc:creator>
  <cp:lastModifiedBy>Комок Максим</cp:lastModifiedBy>
  <cp:revision>131</cp:revision>
  <dcterms:created xsi:type="dcterms:W3CDTF">2019-11-20T08:37:57Z</dcterms:created>
  <dcterms:modified xsi:type="dcterms:W3CDTF">2019-11-25T21:33:05Z</dcterms:modified>
</cp:coreProperties>
</file>